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859" r:id="rId3"/>
    <p:sldId id="1018" r:id="rId4"/>
    <p:sldId id="1019" r:id="rId5"/>
    <p:sldId id="1089" r:id="rId6"/>
    <p:sldId id="1090" r:id="rId7"/>
    <p:sldId id="1105" r:id="rId8"/>
    <p:sldId id="1042" r:id="rId9"/>
    <p:sldId id="1106" r:id="rId10"/>
    <p:sldId id="1023" r:id="rId11"/>
    <p:sldId id="1030" r:id="rId12"/>
    <p:sldId id="1107" r:id="rId13"/>
    <p:sldId id="1031" r:id="rId14"/>
    <p:sldId id="1034" r:id="rId15"/>
    <p:sldId id="1093" r:id="rId16"/>
    <p:sldId id="1033" r:id="rId17"/>
    <p:sldId id="1092" r:id="rId18"/>
    <p:sldId id="1043" r:id="rId19"/>
    <p:sldId id="1108" r:id="rId20"/>
    <p:sldId id="1091" r:id="rId21"/>
    <p:sldId id="1109" r:id="rId22"/>
    <p:sldId id="1110" r:id="rId23"/>
    <p:sldId id="1111" r:id="rId24"/>
    <p:sldId id="1050" r:id="rId25"/>
    <p:sldId id="1051" r:id="rId26"/>
    <p:sldId id="1049" r:id="rId27"/>
    <p:sldId id="1052" r:id="rId28"/>
    <p:sldId id="1053" r:id="rId29"/>
    <p:sldId id="1054" r:id="rId30"/>
    <p:sldId id="1055" r:id="rId31"/>
    <p:sldId id="1099" r:id="rId32"/>
    <p:sldId id="1057" r:id="rId33"/>
    <p:sldId id="1056" r:id="rId34"/>
    <p:sldId id="1114" r:id="rId35"/>
    <p:sldId id="1116" r:id="rId36"/>
    <p:sldId id="1098" r:id="rId37"/>
    <p:sldId id="1117" r:id="rId38"/>
    <p:sldId id="1058" r:id="rId39"/>
    <p:sldId id="1115" r:id="rId40"/>
    <p:sldId id="1118" r:id="rId41"/>
    <p:sldId id="1069" r:id="rId42"/>
    <p:sldId id="1062" r:id="rId43"/>
    <p:sldId id="1068" r:id="rId44"/>
    <p:sldId id="1070" r:id="rId45"/>
    <p:sldId id="1067" r:id="rId46"/>
    <p:sldId id="1097" r:id="rId47"/>
    <p:sldId id="1096" r:id="rId48"/>
    <p:sldId id="1082" r:id="rId49"/>
    <p:sldId id="1100" r:id="rId50"/>
    <p:sldId id="1072" r:id="rId51"/>
    <p:sldId id="1120" r:id="rId52"/>
    <p:sldId id="1073" r:id="rId53"/>
    <p:sldId id="1101" r:id="rId54"/>
    <p:sldId id="1075" r:id="rId55"/>
    <p:sldId id="1076" r:id="rId56"/>
    <p:sldId id="1079" r:id="rId57"/>
    <p:sldId id="1041" r:id="rId5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notesMaster" Target="notesMasters/notesMaster1.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image" Target="../media/image43.jpeg"/></Relationships>
</file>

<file path=ppt/slides/_rels/slide3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50.png"/><Relationship Id="rId1" Type="http://schemas.openxmlformats.org/officeDocument/2006/relationships/image" Target="../media/image49.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52.png"/><Relationship Id="rId1"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8.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3.png"/><Relationship Id="rId2" Type="http://schemas.openxmlformats.org/officeDocument/2006/relationships/image" Target="../media/image39.png"/><Relationship Id="rId1"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5.png"/><Relationship Id="rId1" Type="http://schemas.openxmlformats.org/officeDocument/2006/relationships/image" Target="../media/image54.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7.png"/><Relationship Id="rId1"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9.png"/><Relationship Id="rId1" Type="http://schemas.openxmlformats.org/officeDocument/2006/relationships/image" Target="../media/image58.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2.png"/><Relationship Id="rId3" Type="http://schemas.openxmlformats.org/officeDocument/2006/relationships/image" Target="../media/image36.png"/><Relationship Id="rId2" Type="http://schemas.openxmlformats.org/officeDocument/2006/relationships/image" Target="../media/image61.png"/><Relationship Id="rId1" Type="http://schemas.openxmlformats.org/officeDocument/2006/relationships/image" Target="../media/image60.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2.png"/><Relationship Id="rId2" Type="http://schemas.openxmlformats.org/officeDocument/2006/relationships/image" Target="../media/image37.png"/><Relationship Id="rId1" Type="http://schemas.openxmlformats.org/officeDocument/2006/relationships/image" Target="../media/image63.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4.png"/><Relationship Id="rId2" Type="http://schemas.openxmlformats.org/officeDocument/2006/relationships/image" Target="../media/image39.png"/><Relationship Id="rId1" Type="http://schemas.openxmlformats.org/officeDocument/2006/relationships/image" Target="../media/image8.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65.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7.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8.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9.png"/><Relationship Id="rId1" Type="http://schemas.openxmlformats.org/officeDocument/2006/relationships/image" Target="../media/image8.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71.png"/><Relationship Id="rId1" Type="http://schemas.openxmlformats.org/officeDocument/2006/relationships/image" Target="../media/image70.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7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8.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3.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4.png"/></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7.png"/><Relationship Id="rId3" Type="http://schemas.openxmlformats.org/officeDocument/2006/relationships/image" Target="../media/image76.png"/><Relationship Id="rId2" Type="http://schemas.openxmlformats.org/officeDocument/2006/relationships/image" Target="../media/image36.png"/><Relationship Id="rId1" Type="http://schemas.openxmlformats.org/officeDocument/2006/relationships/image" Target="../media/image75.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6.png"/><Relationship Id="rId1" Type="http://schemas.openxmlformats.org/officeDocument/2006/relationships/image" Target="../media/image36.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7.png"/><Relationship Id="rId1" Type="http://schemas.openxmlformats.org/officeDocument/2006/relationships/image" Target="../media/image37.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化学反应与能量变化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第二单元  化学能与电能的转化</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燃料电池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燃料电池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料电池是一种连续地将燃料和氧化剂的化学能直接转化为电能的化学电源。燃料电池工作时，燃料和氧化剂连续地由外部供给并在电极上进行反应，生成物不断地被排出，因此可以连续不断地提供电能。</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29563"/>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氢氧燃料电池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图所示，氢氧燃料电池的电解质溶液为酸性时，电极反应如下：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29563"/>
              </a:xfrm>
              <a:blipFill rotWithShape="1">
                <a:blip r:embed="rId1"/>
                <a:stretch>
                  <a:fillRect l="-2" t="-12" r="1" b="-6123"/>
                </a:stretch>
              </a:blipFill>
            </p:spPr>
            <p:txBody>
              <a:bodyPr/>
              <a:lstStyle/>
              <a:p>
                <a:r>
                  <a:rPr lang="zh-CN" altLang="en-US">
                    <a:noFill/>
                  </a:rPr>
                  <a:t> </a:t>
                </a:r>
              </a:p>
            </p:txBody>
          </p:sp>
        </mc:Fallback>
      </mc:AlternateContent>
      <p:pic>
        <p:nvPicPr>
          <p:cNvPr id="3" name="mm715.jpg" descr="id:2147492281;FounderCES"/>
          <p:cNvPicPr/>
          <p:nvPr/>
        </p:nvPicPr>
        <p:blipFill>
          <a:blip r:embed="rId2">
            <a:clrChange>
              <a:clrFrom>
                <a:srgbClr val="FFFFFE"/>
              </a:clrFrom>
              <a:clrTo>
                <a:srgbClr val="FFFFFE">
                  <a:alpha val="0"/>
                </a:srgbClr>
              </a:clrTo>
            </a:clrChange>
          </a:blip>
          <a:stretch>
            <a:fillRect/>
          </a:stretch>
        </p:blipFill>
        <p:spPr>
          <a:xfrm>
            <a:off x="3574926" y="1032529"/>
            <a:ext cx="3830782" cy="245629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600113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解池的工作原理</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CuCl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与直流电源负极</a:t>
                </a:r>
                <a:r>
                  <a:rPr lang="zh-CN" altLang="zh-CN" b="1" dirty="0">
                    <a:solidFill>
                      <a:srgbClr val="000000"/>
                    </a:solidFill>
                    <a:latin typeface="+mn-ea"/>
                    <a:cs typeface="Times New Roman" panose="02020603050405020304" pitchFamily="18" charset="0"/>
                  </a:rPr>
                  <a:t>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的石墨棒上逐渐覆盖了一层红色的铜。</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与直流电源正极相连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的石墨棒上有气泡产生，产生的气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使湿润的淀粉碘化钾试纸变蓝。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电极反应式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总反应：</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b="1">
                                <a:latin typeface="Cambria Math" panose="02040503050406030204" pitchFamily="18" charset="0"/>
                              </a:rPr>
                              <m:t>电解</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mn-ea"/>
                    <a:cs typeface="Times New Roman" panose="02020603050405020304" pitchFamily="18" charset="0"/>
                  </a:rPr>
                  <a:t>↑</a:t>
                </a:r>
                <a:endParaRPr lang="zh-CN" altLang="zh-CN" sz="1200" dirty="0">
                  <a:solidFill>
                    <a:srgbClr val="000000"/>
                  </a:solidFill>
                  <a:effectLst/>
                  <a:latin typeface="+mn-ea"/>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6001130"/>
              </a:xfrm>
              <a:blipFill rotWithShape="1">
                <a:blip r:embed="rId1"/>
                <a:stretch>
                  <a:fillRect l="-2" t="-10" r="1" b="-2671"/>
                </a:stretch>
              </a:blipFill>
            </p:spPr>
            <p:txBody>
              <a:bodyPr/>
              <a:lstStyle/>
              <a:p>
                <a:r>
                  <a:rPr lang="zh-CN" altLang="en-US">
                    <a:noFill/>
                  </a:rPr>
                  <a:t> </a:t>
                </a:r>
              </a:p>
            </p:txBody>
          </p:sp>
        </mc:Fallback>
      </mc:AlternateContent>
      <p:pic>
        <p:nvPicPr>
          <p:cNvPr id="4" name="知识点3.EPS" descr="id:2147491735;FounderCES"/>
          <p:cNvPicPr/>
          <p:nvPr/>
        </p:nvPicPr>
        <p:blipFill>
          <a:blip r:embed="rId2"/>
          <a:stretch>
            <a:fillRect/>
          </a:stretch>
        </p:blipFill>
        <p:spPr>
          <a:xfrm>
            <a:off x="478582" y="904634"/>
            <a:ext cx="1352535" cy="359245"/>
          </a:xfrm>
          <a:prstGeom prst="rect">
            <a:avLst/>
          </a:prstGeom>
        </p:spPr>
      </p:pic>
      <p:pic>
        <p:nvPicPr>
          <p:cNvPr id="5" name="mm725.jpg" descr="id:2147492295;FounderCES"/>
          <p:cNvPicPr/>
          <p:nvPr/>
        </p:nvPicPr>
        <p:blipFill>
          <a:blip r:embed="rId3">
            <a:clrChange>
              <a:clrFrom>
                <a:srgbClr val="FFFFFE"/>
              </a:clrFrom>
              <a:clrTo>
                <a:srgbClr val="FFFFFE">
                  <a:alpha val="0"/>
                </a:srgbClr>
              </a:clrTo>
            </a:clrChange>
          </a:blip>
          <a:stretch>
            <a:fillRect/>
          </a:stretch>
        </p:blipFill>
        <p:spPr>
          <a:xfrm>
            <a:off x="9191550" y="980728"/>
            <a:ext cx="2503789" cy="285802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电解：使电流通过电解质溶液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或熔融电解质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而在阳极、阴极引起氧化还原反应的过程。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电解池：将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电能转化为化学能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的装置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也称电解槽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电解池的构成条件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直流电源；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两个电极；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电解质溶液或熔融电解质；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形成闭合回路。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电解原理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726.jpg" descr="id:2147492302;FounderCES"/>
          <p:cNvPicPr/>
          <p:nvPr/>
        </p:nvPicPr>
        <p:blipFill>
          <a:blip r:embed="rId1">
            <a:clrChange>
              <a:clrFrom>
                <a:srgbClr val="FFFFFE"/>
              </a:clrFrom>
              <a:clrTo>
                <a:srgbClr val="FFFFFE">
                  <a:alpha val="0"/>
                </a:srgbClr>
              </a:clrTo>
            </a:clrChange>
          </a:blip>
          <a:stretch>
            <a:fillRect/>
          </a:stretch>
        </p:blipFill>
        <p:spPr>
          <a:xfrm>
            <a:off x="2738653" y="1484784"/>
            <a:ext cx="6317095" cy="1674668"/>
          </a:xfrm>
          <a:prstGeom prst="rect">
            <a:avLst/>
          </a:prstGeom>
        </p:spPr>
      </p:pic>
      <p:pic>
        <p:nvPicPr>
          <p:cNvPr id="4" name="图片 3"/>
          <p:cNvPicPr>
            <a:picLocks noChangeAspect="1"/>
          </p:cNvPicPr>
          <p:nvPr/>
        </p:nvPicPr>
        <p:blipFill>
          <a:blip r:embed="rId2"/>
          <a:stretch>
            <a:fillRect/>
          </a:stretch>
        </p:blipFill>
        <p:spPr>
          <a:xfrm>
            <a:off x="375092" y="3524796"/>
            <a:ext cx="11502992" cy="1344364"/>
          </a:xfrm>
          <a:prstGeom prst="rect">
            <a:avLst/>
          </a:prstGeom>
        </p:spPr>
      </p:pic>
      <p:sp>
        <p:nvSpPr>
          <p:cNvPr id="5" name="内容占位符 1"/>
          <p:cNvSpPr txBox="1"/>
          <p:nvPr/>
        </p:nvSpPr>
        <p:spPr bwMode="auto">
          <a:xfrm>
            <a:off x="360854" y="35544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在外电路中有电子通过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而在溶液中是靠离子移动导电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即电子不通过电解质溶液。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2309;FounderCES"/>
          <p:cNvPicPr/>
          <p:nvPr/>
        </p:nvPicPr>
        <p:blipFill>
          <a:blip r:embed="rId3"/>
          <a:stretch>
            <a:fillRect/>
          </a:stretch>
        </p:blipFill>
        <p:spPr>
          <a:xfrm>
            <a:off x="550590" y="3717032"/>
            <a:ext cx="1703532" cy="33481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解原理的应用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电解饱和食盐水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氯碱工业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1757;FounderCES"/>
          <p:cNvPicPr/>
          <p:nvPr/>
        </p:nvPicPr>
        <p:blipFill>
          <a:blip r:embed="rId1"/>
          <a:stretch>
            <a:fillRect/>
          </a:stretch>
        </p:blipFill>
        <p:spPr>
          <a:xfrm>
            <a:off x="481582" y="898685"/>
            <a:ext cx="1266838" cy="336325"/>
          </a:xfrm>
          <a:prstGeom prst="rect">
            <a:avLst/>
          </a:prstGeom>
        </p:spPr>
      </p:pic>
      <p:pic>
        <p:nvPicPr>
          <p:cNvPr id="5" name="mm733.jpg" descr="id:2147492323;FounderCES"/>
          <p:cNvPicPr/>
          <p:nvPr/>
        </p:nvPicPr>
        <p:blipFill>
          <a:blip r:embed="rId2">
            <a:clrChange>
              <a:clrFrom>
                <a:srgbClr val="FFFFFE"/>
              </a:clrFrom>
              <a:clrTo>
                <a:srgbClr val="FFFFFE">
                  <a:alpha val="0"/>
                </a:srgbClr>
              </a:clrTo>
            </a:clrChange>
          </a:blip>
          <a:stretch>
            <a:fillRect/>
          </a:stretch>
        </p:blipFill>
        <p:spPr>
          <a:xfrm>
            <a:off x="3765709" y="2030412"/>
            <a:ext cx="4658995" cy="279717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6972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电极反应式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惰性电极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9595" algn="l"/>
                    <a:tab pos="5645150" algn="l"/>
                    <a:tab pos="986155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9595" algn="l"/>
                    <a:tab pos="5645150" algn="l"/>
                    <a:tab pos="986155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9595" algn="l"/>
                    <a:tab pos="5645150"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总反应方程式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9595" algn="l"/>
                    <a:tab pos="5645150"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通电</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endParaRPr lang="zh-CN" altLang="zh-CN" sz="1200" dirty="0">
                  <a:solidFill>
                    <a:srgbClr val="000000"/>
                  </a:solidFill>
                  <a:effectLst/>
                  <a:latin typeface="+mn-ea"/>
                  <a:cs typeface="Times New Roman" panose="02020603050405020304" pitchFamily="18" charset="0"/>
                </a:endParaRPr>
              </a:p>
              <a:p>
                <a:pPr hangingPunct="0">
                  <a:spcAft>
                    <a:spcPts val="0"/>
                  </a:spcAft>
                  <a:tabLst>
                    <a:tab pos="569595" algn="l"/>
                    <a:tab pos="5645150" algn="l"/>
                    <a:tab pos="986155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方程式：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通电</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mn-ea"/>
                    <a:cs typeface="Times New Roman" panose="02020603050405020304" pitchFamily="18" charset="0"/>
                  </a:rPr>
                  <a:t>↑</a:t>
                </a:r>
                <a:endParaRPr lang="zh-CN" altLang="zh-CN" sz="1200" dirty="0">
                  <a:solidFill>
                    <a:srgbClr val="000000"/>
                  </a:solidFill>
                  <a:effectLst/>
                  <a:latin typeface="+mn-ea"/>
                  <a:cs typeface="Times New Roman" panose="02020603050405020304" pitchFamily="18" charset="0"/>
                </a:endParaRPr>
              </a:p>
              <a:p>
                <a:pPr hangingPunct="0">
                  <a:spcAft>
                    <a:spcPts val="0"/>
                  </a:spcAft>
                  <a:tabLst>
                    <a:tab pos="569595" algn="l"/>
                    <a:tab pos="5645150" algn="l"/>
                    <a:tab pos="986155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应用：工业制烧碱、氢气和</a:t>
                </a:r>
                <a:r>
                  <a:rPr lang="zh-CN" altLang="zh-CN" b="1" dirty="0">
                    <a:solidFill>
                      <a:srgbClr val="000000"/>
                    </a:solidFill>
                    <a:latin typeface="+mn-ea"/>
                    <a:cs typeface="Times New Roman" panose="02020603050405020304" pitchFamily="18" charset="0"/>
                  </a:rPr>
                  <a:t>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69721"/>
              </a:xfrm>
              <a:blipFill rotWithShape="1">
                <a:blip r:embed="rId1"/>
                <a:stretch>
                  <a:fillRect l="-2" t="-12" r="1" b="10"/>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1368152"/>
          </a:xfrm>
          <a:prstGeom prst="rect">
            <a:avLst/>
          </a:prstGeom>
        </p:spPr>
      </p:pic>
      <p:sp>
        <p:nvSpPr>
          <p:cNvPr id="3" name="内容占位符 2"/>
          <p:cNvSpPr>
            <a:spLocks noGrp="1"/>
          </p:cNvSpPr>
          <p:nvPr>
            <p:ph idx="1"/>
          </p:nvPr>
        </p:nvSpPr>
        <p:spPr>
          <a:xfrm>
            <a:off x="360854" y="763093"/>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碱工业在生产过程中必须把阳极室和阴极室用离子交换膜隔开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目的是防止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混合发生爆炸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以及防止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与阴极产生的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2330;FounderCES"/>
          <p:cNvPicPr/>
          <p:nvPr/>
        </p:nvPicPr>
        <p:blipFill>
          <a:blip r:embed="rId2"/>
          <a:stretch>
            <a:fillRect/>
          </a:stretch>
        </p:blipFill>
        <p:spPr>
          <a:xfrm>
            <a:off x="546166" y="874418"/>
            <a:ext cx="1605852" cy="37509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以铁表面电镀铜为例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734.jpg" descr="id:2147492337;FounderCES"/>
          <p:cNvPicPr/>
          <p:nvPr/>
        </p:nvPicPr>
        <p:blipFill>
          <a:blip r:embed="rId1">
            <a:clrChange>
              <a:clrFrom>
                <a:srgbClr val="FFFFFE"/>
              </a:clrFrom>
              <a:clrTo>
                <a:srgbClr val="FFFFFE">
                  <a:alpha val="0"/>
                </a:srgbClr>
              </a:clrTo>
            </a:clrChange>
          </a:blip>
          <a:stretch>
            <a:fillRect/>
          </a:stretch>
        </p:blipFill>
        <p:spPr>
          <a:xfrm>
            <a:off x="4460946" y="1309530"/>
            <a:ext cx="2951963" cy="2255562"/>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609600" y="3717032"/>
              <a:ext cx="10971213" cy="2426462"/>
            </p:xfrm>
            <a:graphic>
              <a:graphicData uri="http://schemas.openxmlformats.org/drawingml/2006/table">
                <a:tbl>
                  <a:tblPr firstRow="1" firstCol="1" bandRow="1"/>
                  <a:tblGrid>
                    <a:gridCol w="1435035"/>
                    <a:gridCol w="1944099"/>
                    <a:gridCol w="759207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镀层金属</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含镀层金属离子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的电解质溶液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浓度不变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5" name="表格 4"/>
              <p:cNvGraphicFramePr>
                <a:graphicFrameLocks noGrp="1"/>
              </p:cNvGraphicFramePr>
              <p:nvPr/>
            </p:nvGraphicFramePr>
            <p:xfrm>
              <a:off x="609600" y="3717032"/>
              <a:ext cx="10971213" cy="2426462"/>
            </p:xfrm>
            <a:graphic>
              <a:graphicData uri="http://schemas.openxmlformats.org/drawingml/2006/table">
                <a:tbl>
                  <a:tblPr firstRow="1" firstCol="1" bandRow="1"/>
                  <a:tblGrid>
                    <a:gridCol w="1435035"/>
                    <a:gridCol w="1944099"/>
                    <a:gridCol w="759207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镀层金属</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含镀层金属离子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的电解质溶液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浓度不变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镀时镀层金属作阳极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镀件作阴极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含镀层金属阳离子的盐溶液作电解质溶液。电镀过程中电解质溶液的浓度不变。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2352;FounderCES"/>
          <p:cNvPicPr/>
          <p:nvPr/>
        </p:nvPicPr>
        <p:blipFill>
          <a:blip r:embed="rId2"/>
          <a:stretch>
            <a:fillRect/>
          </a:stretch>
        </p:blipFill>
        <p:spPr>
          <a:xfrm>
            <a:off x="550590" y="878563"/>
            <a:ext cx="1559004" cy="36431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电池的工作原理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原电池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定义：把</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化学能转化为电能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的装置。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两个活泼性不同的电极；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形成闭合回路；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能自发进行的氧化还原反应。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知识过.EPS" descr="id:2147491679;FounderCES"/>
          <p:cNvPicPr/>
          <p:nvPr/>
        </p:nvPicPr>
        <p:blipFill>
          <a:blip r:embed="rId1"/>
          <a:stretch>
            <a:fillRect/>
          </a:stretch>
        </p:blipFill>
        <p:spPr>
          <a:xfrm>
            <a:off x="3070870" y="692696"/>
            <a:ext cx="6555146" cy="566430"/>
          </a:xfrm>
          <a:prstGeom prst="rect">
            <a:avLst/>
          </a:prstGeom>
        </p:spPr>
      </p:pic>
      <p:pic>
        <p:nvPicPr>
          <p:cNvPr id="5" name="知识点1.EPS" descr="id:2147491686;FounderCES"/>
          <p:cNvPicPr/>
          <p:nvPr/>
        </p:nvPicPr>
        <p:blipFill>
          <a:blip r:embed="rId2"/>
          <a:stretch>
            <a:fillRect/>
          </a:stretch>
        </p:blipFill>
        <p:spPr>
          <a:xfrm>
            <a:off x="478582" y="1483275"/>
            <a:ext cx="1308100" cy="36131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电解精炼铜</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3" y="1473556"/>
              <a:ext cx="11233248" cy="3755644"/>
            </p:xfrm>
            <a:graphic>
              <a:graphicData uri="http://schemas.openxmlformats.org/drawingml/2006/table">
                <a:tbl>
                  <a:tblPr firstRow="1" firstCol="1" bandRow="1"/>
                  <a:tblGrid>
                    <a:gridCol w="2161277"/>
                    <a:gridCol w="2943111"/>
                    <a:gridCol w="612886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粗铜</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等杂质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主要反应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4" name="表格 3"/>
              <p:cNvGraphicFramePr>
                <a:graphicFrameLocks noGrp="1"/>
              </p:cNvGraphicFramePr>
              <p:nvPr/>
            </p:nvGraphicFramePr>
            <p:xfrm>
              <a:off x="478583" y="1473556"/>
              <a:ext cx="11233248" cy="3755644"/>
            </p:xfrm>
            <a:graphic>
              <a:graphicData uri="http://schemas.openxmlformats.org/drawingml/2006/table">
                <a:tbl>
                  <a:tblPr firstRow="1" firstCol="1" bandRow="1"/>
                  <a:tblGrid>
                    <a:gridCol w="2161277"/>
                    <a:gridCol w="2943111"/>
                    <a:gridCol w="612886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3641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粗铜</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等杂质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3710" y="764704"/>
            <a:ext cx="11502992" cy="2808312"/>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电解精炼铜时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阳极减少的质量与阴极增加的质量不相等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电解质溶液的浓度减小。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粗铜中不活泼的杂质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金属活动性顺序中位于铜之后的银、金等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在阳极难以失去电子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当阳极上的铜失去电子变成离子之后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它们以金属单质的形式沉积于电解槽的底部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成为阳极泥。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2367;FounderCES"/>
          <p:cNvPicPr/>
          <p:nvPr/>
        </p:nvPicPr>
        <p:blipFill>
          <a:blip r:embed="rId2"/>
          <a:stretch>
            <a:fillRect/>
          </a:stretch>
        </p:blipFill>
        <p:spPr>
          <a:xfrm>
            <a:off x="536660" y="873752"/>
            <a:ext cx="1670114" cy="389763"/>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电冶金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利用电解熔融盐的方法来冶炼活泼金属，如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806119" y="1988840"/>
              <a:ext cx="10401656" cy="4005645"/>
            </p:xfrm>
            <a:graphic>
              <a:graphicData uri="http://schemas.openxmlformats.org/drawingml/2006/table">
                <a:tbl>
                  <a:tblPr firstRow="1" firstCol="1" bandRow="1"/>
                  <a:tblGrid>
                    <a:gridCol w="1610176"/>
                    <a:gridCol w="4458150"/>
                    <a:gridCol w="4333330"/>
                  </a:tblGrid>
                  <a:tr h="36925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总反应式</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阳极、阴极反应式</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94334">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冶炼钠</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2NaCl</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熔融</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通电</m:t>
                                      </m:r>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txBody>
                      <a:tcPr marL="62475" marR="624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9433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冶炼镁</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熔融</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通电</m:t>
                                      </m:r>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475" marR="624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297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冶炼铝</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2Al</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熔融</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通电</m:t>
                                      </m:r>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冰晶石</m:t>
                                  </m:r>
                                </m:den>
                              </m:f>
                            </m:oMath>
                          </a14:m>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4Al</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2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2475" marR="624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6O</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12e</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2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4Al</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12e</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4Al</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806119" y="1988840"/>
              <a:ext cx="10401656" cy="4005645"/>
            </p:xfrm>
            <a:graphic>
              <a:graphicData uri="http://schemas.openxmlformats.org/drawingml/2006/table">
                <a:tbl>
                  <a:tblPr firstRow="1" firstCol="1" bandRow="1"/>
                  <a:tblGrid>
                    <a:gridCol w="1610176"/>
                    <a:gridCol w="4458150"/>
                    <a:gridCol w="4333330"/>
                  </a:tblGrid>
                  <a:tr h="36925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总反应式</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阳极、阴极反应式</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443990">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冶炼钠</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2475" marR="624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44399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冶炼镁</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2475" marR="624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44399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冶炼铝</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2475" marR="624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4524315"/>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电池原理的应用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加快氧化还原反应的速率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5305" hangingPunct="0">
              <a:spcAft>
                <a:spcPts val="0"/>
              </a:spcAf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有原电池的反应比没有原电池的反应快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。例如实验室制取氢气时，粗锌与稀硫酸的反应速率比纯锌快；或向溶液中滴入几滴硫酸铜溶液，产生氢气的速率加快。</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比较金属活动性强弱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94995" algn="l"/>
                <a:tab pos="5645150" algn="l"/>
                <a:tab pos="986155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于酸性电解质，一般是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负极金属的活动性较强，正极金属的活动性较弱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两种金属，用导线连接后插入稀硫酸中，观察到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极溶解，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极上有气泡产生，则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为负极，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为正极，金属活动性：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要点破.EPS" descr="id:2147491877;FounderCES"/>
          <p:cNvPicPr/>
          <p:nvPr/>
        </p:nvPicPr>
        <p:blipFill>
          <a:blip r:embed="rId1"/>
          <a:stretch>
            <a:fillRect/>
          </a:stretch>
        </p:blipFill>
        <p:spPr>
          <a:xfrm>
            <a:off x="2474919" y="692696"/>
            <a:ext cx="7240575" cy="625554"/>
          </a:xfrm>
          <a:prstGeom prst="rect">
            <a:avLst/>
          </a:prstGeom>
        </p:spPr>
      </p:pic>
      <p:pic>
        <p:nvPicPr>
          <p:cNvPr id="6" name="要点1.EPS" descr="id:2147491884;FounderCES"/>
          <p:cNvPicPr/>
          <p:nvPr/>
        </p:nvPicPr>
        <p:blipFill>
          <a:blip r:embed="rId2"/>
          <a:stretch>
            <a:fillRect/>
          </a:stretch>
        </p:blipFill>
        <p:spPr>
          <a:xfrm>
            <a:off x="478582" y="1582193"/>
            <a:ext cx="968375" cy="33972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设计原电池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o5.jpg" descr="id:2147492396;FounderCES"/>
          <p:cNvPicPr/>
          <p:nvPr/>
        </p:nvPicPr>
        <p:blipFill>
          <a:blip r:embed="rId1">
            <a:clrChange>
              <a:clrFrom>
                <a:srgbClr val="FFFFFE"/>
              </a:clrFrom>
              <a:clrTo>
                <a:srgbClr val="FFFFFE">
                  <a:alpha val="0"/>
                </a:srgbClr>
              </a:clrTo>
            </a:clrChange>
          </a:blip>
          <a:stretch>
            <a:fillRect/>
          </a:stretch>
        </p:blipFill>
        <p:spPr>
          <a:xfrm>
            <a:off x="3532028" y="1412776"/>
            <a:ext cx="5143500" cy="461264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707310"/>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例如将反应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设计成原电池。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707310"/>
              </a:xfrm>
              <a:blipFill rotWithShape="1">
                <a:blip r:embed="rId1"/>
                <a:stretch>
                  <a:fillRect l="-2" t="-89" r="1" b="-2640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3" y="1484784"/>
              <a:ext cx="11233248" cy="4895342"/>
            </p:xfrm>
            <a:graphic>
              <a:graphicData uri="http://schemas.openxmlformats.org/drawingml/2006/table">
                <a:tbl>
                  <a:tblPr firstRow="1" firstCol="1" bandRow="1"/>
                  <a:tblGrid>
                    <a:gridCol w="3816423"/>
                    <a:gridCol w="741682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把氧化还原反应</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分为</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氧化反应和还</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原反</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应两个半反应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负极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确定电极材料及</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电解质溶液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负极材料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化合价升高的物质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正极材料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石墨或铂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金属活动性弱于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的物质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化合价降低的物质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装置示意图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130" marR="241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3" y="1484784"/>
              <a:ext cx="11233248" cy="4895342"/>
            </p:xfrm>
            <a:graphic>
              <a:graphicData uri="http://schemas.openxmlformats.org/drawingml/2006/table">
                <a:tbl>
                  <a:tblPr firstRow="1" firstCol="1" bandRow="1"/>
                  <a:tblGrid>
                    <a:gridCol w="3816423"/>
                    <a:gridCol w="7416825"/>
                  </a:tblGrid>
                  <a:tr h="157607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把氧化还原反应</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分为</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氧化反应和还</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原反</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应两个半反应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确定电极材料及</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电解质溶液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负极材料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化合价升高的物质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正极材料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石墨或铂</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金属活动性弱于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的物质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化合价降低的物质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装置示意图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4130" marR="2413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6148" name="kd525.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5807174" y="4617397"/>
            <a:ext cx="1214937" cy="1619915"/>
          </a:xfrm>
          <a:prstGeom prst="rect">
            <a:avLst/>
          </a:prstGeom>
          <a:noFill/>
          <a:extLst>
            <a:ext uri="{909E8E84-426E-40DD-AFC4-6F175D3DCCD1}">
              <a14:hiddenFill xmlns:a14="http://schemas.microsoft.com/office/drawing/2010/main">
                <a:solidFill>
                  <a:srgbClr val="FFFFFF"/>
                </a:solidFill>
              </a14:hiddenFill>
            </a:ext>
          </a:extLst>
        </p:spPr>
      </p:pic>
      <p:pic>
        <p:nvPicPr>
          <p:cNvPr id="6147" name="kd526.jpg"/>
          <p:cNvPicPr>
            <a:picLocks noChangeAspect="1" noChangeArrowheads="1"/>
          </p:cNvPicPr>
          <p:nvPr/>
        </p:nvPicPr>
        <p:blipFill>
          <a:blip r:embed="rId4"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8251589" y="4633574"/>
            <a:ext cx="1785031" cy="1603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9648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计原电池装置证明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的氧化性比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写出能说明氧化性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的离子方程式：</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rPr>
                  <a:t>            Fe</a:t>
                </a:r>
                <a:r>
                  <a:rPr lang="en-US" altLang="zh-CN" b="1" baseline="30000" smtClean="0">
                    <a:solidFill>
                      <a:srgbClr val="000000"/>
                    </a:solidFill>
                    <a:latin typeface="Times New Roman" panose="02020603050405020304" pitchFamily="18" charset="0"/>
                    <a:ea typeface="宋体" panose="02010600030101010101" pitchFamily="2" charset="-122"/>
                  </a:rPr>
                  <a:t>3</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具有强氧化性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会将单质</a:t>
                </a:r>
                <a:r>
                  <a:rPr lang="en-US" altLang="zh-CN" b="1">
                    <a:solidFill>
                      <a:srgbClr val="000000"/>
                    </a:solidFill>
                    <a:latin typeface="Times New Roman" panose="02020603050405020304" pitchFamily="18" charset="0"/>
                    <a:ea typeface="宋体" panose="02010600030101010101" pitchFamily="2" charset="-122"/>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氧化为</a:t>
                </a:r>
                <a:r>
                  <a:rPr lang="en-US" altLang="zh-CN" b="1">
                    <a:solidFill>
                      <a:srgbClr val="000000"/>
                    </a:solidFill>
                    <a:latin typeface="Times New Roman" panose="02020603050405020304" pitchFamily="18" charset="0"/>
                    <a:ea typeface="宋体" panose="02010600030101010101" pitchFamily="2" charset="-122"/>
                  </a:rPr>
                  <a:t>Cu</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其本身被还原为</a:t>
                </a:r>
                <a:r>
                  <a:rPr lang="en-US" altLang="zh-CN" b="1">
                    <a:solidFill>
                      <a:srgbClr val="000000"/>
                    </a:solidFill>
                    <a:latin typeface="Times New Roman" panose="02020603050405020304" pitchFamily="18" charset="0"/>
                    <a:ea typeface="宋体" panose="02010600030101010101" pitchFamily="2" charset="-122"/>
                  </a:rPr>
                  <a:t>Fe</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反应的离子方程式为</a:t>
                </a:r>
                <a:r>
                  <a:rPr lang="en-US" altLang="zh-CN" b="1">
                    <a:solidFill>
                      <a:srgbClr val="000000"/>
                    </a:solidFill>
                    <a:latin typeface="Times New Roman" panose="02020603050405020304" pitchFamily="18" charset="0"/>
                    <a:ea typeface="宋体" panose="02010600030101010101" pitchFamily="2" charset="-122"/>
                  </a:rPr>
                  <a:t>2Fe</a:t>
                </a:r>
                <a:r>
                  <a:rPr lang="en-US" altLang="zh-CN" b="1" baseline="30000">
                    <a:solidFill>
                      <a:srgbClr val="000000"/>
                    </a:solidFill>
                    <a:latin typeface="Times New Roman" panose="02020603050405020304" pitchFamily="18" charset="0"/>
                    <a:ea typeface="宋体" panose="02010600030101010101" pitchFamily="2" charset="-122"/>
                  </a:rPr>
                  <a:t>3</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Cu</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2Fe</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Cu</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96489"/>
              </a:xfrm>
              <a:blipFill rotWithShape="1">
                <a:blip r:embed="rId1"/>
                <a:stretch>
                  <a:fillRect l="-2" t="-1005" r="1" b="-3048"/>
                </a:stretch>
              </a:blipFill>
            </p:spPr>
            <p:txBody>
              <a:bodyPr/>
              <a:lstStyle/>
              <a:p>
                <a:r>
                  <a:rPr lang="zh-CN" altLang="en-US">
                    <a:noFill/>
                  </a:rPr>
                  <a:t> </a:t>
                </a:r>
              </a:p>
            </p:txBody>
          </p:sp>
        </mc:Fallback>
      </mc:AlternateContent>
      <p:pic>
        <p:nvPicPr>
          <p:cNvPr id="5" name="24典例1.EPS" descr="id:2147491912;FounderCES"/>
          <p:cNvPicPr/>
          <p:nvPr/>
        </p:nvPicPr>
        <p:blipFill>
          <a:blip r:embed="rId2"/>
          <a:stretch>
            <a:fillRect/>
          </a:stretch>
        </p:blipFill>
        <p:spPr>
          <a:xfrm>
            <a:off x="502697" y="899362"/>
            <a:ext cx="1056005" cy="339725"/>
          </a:xfrm>
          <a:prstGeom prst="rect">
            <a:avLst/>
          </a:prstGeom>
        </p:spPr>
      </p:pic>
      <p:pic>
        <p:nvPicPr>
          <p:cNvPr id="8" name="24答案.EPS" descr="id:2147491933;FounderCES"/>
          <p:cNvPicPr/>
          <p:nvPr/>
        </p:nvPicPr>
        <p:blipFill>
          <a:blip r:embed="rId3"/>
          <a:stretch>
            <a:fillRect/>
          </a:stretch>
        </p:blipFill>
        <p:spPr>
          <a:xfrm>
            <a:off x="496294" y="2111497"/>
            <a:ext cx="715645" cy="254635"/>
          </a:xfrm>
          <a:prstGeom prst="rect">
            <a:avLst/>
          </a:prstGeom>
        </p:spPr>
      </p:pic>
      <p:pic>
        <p:nvPicPr>
          <p:cNvPr id="6" name="24解析.EPS" descr="id:2147491926;FounderCES"/>
          <p:cNvPicPr/>
          <p:nvPr/>
        </p:nvPicPr>
        <p:blipFill>
          <a:blip r:embed="rId4"/>
          <a:stretch>
            <a:fillRect/>
          </a:stretch>
        </p:blipFill>
        <p:spPr>
          <a:xfrm>
            <a:off x="544854" y="2707147"/>
            <a:ext cx="731982" cy="2609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99226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若要将上述反应设计成原电池，电极反应式如下：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负极：</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电池的负极失去电子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正极得到电子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因此要将上述反应设计为原电池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负极反应式为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正极反应式为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992264"/>
              </a:xfrm>
              <a:blipFill rotWithShape="1">
                <a:blip r:embed="rId1"/>
                <a:stretch>
                  <a:fillRect l="-2" t="-13" r="1" b="-8003"/>
                </a:stretch>
              </a:blipFill>
            </p:spPr>
            <p:txBody>
              <a:bodyPr/>
              <a:lstStyle/>
              <a:p>
                <a:r>
                  <a:rPr lang="zh-CN" altLang="en-US">
                    <a:noFill/>
                  </a:rPr>
                  <a:t> </a:t>
                </a:r>
              </a:p>
            </p:txBody>
          </p:sp>
        </mc:Fallback>
      </mc:AlternateContent>
      <p:pic>
        <p:nvPicPr>
          <p:cNvPr id="3" name="24解析.EPS" descr="id:2147491926;FounderCES"/>
          <p:cNvPicPr/>
          <p:nvPr/>
        </p:nvPicPr>
        <p:blipFill>
          <a:blip r:embed="rId2"/>
          <a:stretch>
            <a:fillRect/>
          </a:stretch>
        </p:blipFill>
        <p:spPr>
          <a:xfrm>
            <a:off x="360854" y="3950308"/>
            <a:ext cx="731982" cy="260927"/>
          </a:xfrm>
          <a:prstGeom prst="rect">
            <a:avLst/>
          </a:prstGeom>
        </p:spPr>
      </p:pic>
      <p:pic>
        <p:nvPicPr>
          <p:cNvPr id="4" name="24答案.EPS" descr="id:2147491933;FounderCES"/>
          <p:cNvPicPr/>
          <p:nvPr/>
        </p:nvPicPr>
        <p:blipFill>
          <a:blip r:embed="rId3"/>
          <a:stretch>
            <a:fillRect/>
          </a:stretch>
        </p:blipFill>
        <p:spPr>
          <a:xfrm>
            <a:off x="496294" y="2636912"/>
            <a:ext cx="715645" cy="2546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3881651"/>
          </a:xfrm>
          <a:prstGeom prst="rect">
            <a:avLst/>
          </a:prstGeom>
        </p:spPr>
      </p:pic>
      <p:sp>
        <p:nvSpPr>
          <p:cNvPr id="5" name="内容占位符 4"/>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计原电池的过程中需要选择两极材料、电解质溶液、盐桥等。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选择两极材料时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负极材料一般为在反应中失电子的物质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正极材料一般为活泼性弱于负极的金属或非金属导体。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选择电解质溶液时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如不含盐桥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参与正极反应的为氧化剂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如含盐桥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负极溶液一般含负极金属离子。另外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有时电解质也可以是能传导某些离子的固态。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画装置图时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须注明电极材料和溶液成分。同时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利用导线或盐桥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确保回</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路</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2432;FounderCES"/>
          <p:cNvPicPr/>
          <p:nvPr/>
        </p:nvPicPr>
        <p:blipFill>
          <a:blip r:embed="rId2"/>
          <a:stretch>
            <a:fillRect/>
          </a:stretch>
        </p:blipFill>
        <p:spPr>
          <a:xfrm>
            <a:off x="607720" y="909048"/>
            <a:ext cx="1487637" cy="326153"/>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027688"/>
          </a:xfrm>
        </p:spPr>
        <p:txBody>
          <a:bodyPr/>
          <a:lstStyle/>
          <a:p>
            <a:pPr hangingPunct="0">
              <a:lnSpc>
                <a:spcPct val="135000"/>
              </a:lnSpc>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燃</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料电池电极反应式的书写方法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燃料电池的总反应相当于燃料的燃烧，书写总反应式时，要注意产物与电解质溶液是否发生反应，若能反应，电解质溶液要写在总反应式中。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电极的负极反应物一定是燃料，负极上燃料失电子发生氧化反应；正极反应物为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得电子发生还原反应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燃料电池为例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947;FounderCES"/>
          <p:cNvPicPr/>
          <p:nvPr/>
        </p:nvPicPr>
        <p:blipFill>
          <a:blip r:embed="rId1"/>
          <a:stretch>
            <a:fillRect/>
          </a:stretch>
        </p:blipFill>
        <p:spPr>
          <a:xfrm>
            <a:off x="550590" y="908209"/>
            <a:ext cx="935759" cy="328468"/>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78582" y="3861048"/>
              <a:ext cx="11233249" cy="2413191"/>
            </p:xfrm>
            <a:graphic>
              <a:graphicData uri="http://schemas.openxmlformats.org/drawingml/2006/table">
                <a:tbl>
                  <a:tblPr firstRow="1" firstCol="1" bandRow="1"/>
                  <a:tblGrid>
                    <a:gridCol w="2016224"/>
                    <a:gridCol w="1368152"/>
                    <a:gridCol w="1512168"/>
                    <a:gridCol w="6336705"/>
                  </a:tblGrid>
                  <a:tr h="166005">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电池类型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导电介质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201032">
                    <a:tc rowSpan="3">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34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4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79" marR="148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184277">
                    <a:tc vMerge="1">
                      <a:tcPr/>
                    </a:tc>
                    <a:tc vMerge="1">
                      <a:tcPr/>
                    </a:tc>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4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79" marR="148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73430">
                    <a:tc vMerge="1">
                      <a:tcPr/>
                    </a:tc>
                    <a:tc vMerge="1">
                      <a:tcPr/>
                    </a:tc>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4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6e</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79" marR="148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78582" y="3861048"/>
              <a:ext cx="11233249" cy="2413191"/>
            </p:xfrm>
            <a:graphic>
              <a:graphicData uri="http://schemas.openxmlformats.org/drawingml/2006/table">
                <a:tbl>
                  <a:tblPr firstRow="1" firstCol="1" bandRow="1"/>
                  <a:tblGrid>
                    <a:gridCol w="2016224"/>
                    <a:gridCol w="1368152"/>
                    <a:gridCol w="1512168"/>
                    <a:gridCol w="6336705"/>
                  </a:tblGrid>
                  <a:tr h="166005">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电池类型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导电介质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703580">
                    <a:tc rowSpan="3">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34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endParaRPr lang="zh-CN"/>
                        </a:p>
                      </a:txBody>
                      <a:tcPr marL="14879" marR="148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hMerge="1">
                      <a:tcPr/>
                    </a:tc>
                  </a:tr>
                  <a:tr h="703580">
                    <a:tc vMerge="1">
                      <a:tcPr/>
                    </a:tc>
                    <a:tc vMerge="1">
                      <a:tcPr/>
                    </a:tc>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4879" marR="148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773430">
                    <a:tc vMerge="1">
                      <a:tcPr/>
                    </a:tc>
                    <a:tc vMerge="1">
                      <a:tcPr/>
                    </a:tc>
                    <a:tc>
                      <a:txBody>
                        <a:bodyPr/>
                        <a:lstStyle/>
                        <a:p>
                          <a:pPr algn="ctr" hangingPunct="0">
                            <a:lnSpc>
                              <a:spcPct val="134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4879" marR="1487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无盐桥的锌铜原电池的工作原理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693a.jpg" descr="id:2147492238;FounderCES"/>
          <p:cNvPicPr/>
          <p:nvPr/>
        </p:nvPicPr>
        <p:blipFill>
          <a:blip r:embed="rId1">
            <a:clrChange>
              <a:clrFrom>
                <a:srgbClr val="FFFFFE"/>
              </a:clrFrom>
              <a:clrTo>
                <a:srgbClr val="FFFFFE">
                  <a:alpha val="0"/>
                </a:srgbClr>
              </a:clrTo>
            </a:clrChange>
          </a:blip>
          <a:stretch>
            <a:fillRect/>
          </a:stretch>
        </p:blipFill>
        <p:spPr>
          <a:xfrm>
            <a:off x="2724840" y="1741583"/>
            <a:ext cx="6740732" cy="2255657"/>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34565" y="1175905"/>
              <a:ext cx="11521281" cy="4981028"/>
            </p:xfrm>
            <a:graphic>
              <a:graphicData uri="http://schemas.openxmlformats.org/drawingml/2006/table">
                <a:tbl>
                  <a:tblPr firstRow="1" firstCol="1" bandRow="1"/>
                  <a:tblGrid>
                    <a:gridCol w="1584177"/>
                    <a:gridCol w="1296144"/>
                    <a:gridCol w="720080"/>
                    <a:gridCol w="792088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电池类型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导电介质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0">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料</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0"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629032">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66237">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熔融碳酸盐燃料电池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mn-ea"/>
                                      <a:cs typeface="Times New Roman" panose="02020603050405020304" pitchFamily="18" charset="0"/>
                                    </a:rPr>
                                    <m:t>−</m:t>
                                  </m:r>
                                </m:sup>
                              </m:sSubSup>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590545">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mn-ea"/>
                                      <a:cs typeface="Times New Roman" panose="02020603050405020304" pitchFamily="18" charset="0"/>
                                    </a:rPr>
                                    <m:t>−</m:t>
                                  </m:r>
                                </m:sup>
                              </m:sSubSup>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7787">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6e</a:t>
                          </a:r>
                          <a:r>
                            <a:rPr lang="zh-CN" sz="2400" b="1" baseline="30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4CO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334565" y="1175905"/>
              <a:ext cx="11521281" cy="4981028"/>
            </p:xfrm>
            <a:graphic>
              <a:graphicData uri="http://schemas.openxmlformats.org/drawingml/2006/table">
                <a:tbl>
                  <a:tblPr firstRow="1" firstCol="1" bandRow="1"/>
                  <a:tblGrid>
                    <a:gridCol w="1584177"/>
                    <a:gridCol w="1296144"/>
                    <a:gridCol w="720080"/>
                    <a:gridCol w="792088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电池类型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导电介质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788035">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料</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0"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b="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endParaRPr lang="zh-CN"/>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r h="788035">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866140">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788035">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熔融碳酸盐燃料电池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gridSpan="2">
                      <a:txBody>
                        <a:bodyPr/>
                        <a:lstStyle/>
                        <a:p>
                          <a:endParaRPr lang="zh-CN"/>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r h="788035">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907415">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026" marR="50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9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5524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3073" name="图片 9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23875" cy="1619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3" y="1124744"/>
              <a:ext cx="11233248" cy="2487041"/>
            </p:xfrm>
            <a:graphic>
              <a:graphicData uri="http://schemas.openxmlformats.org/drawingml/2006/table">
                <a:tbl>
                  <a:tblPr firstRow="1" firstCol="1" bandRow="1"/>
                  <a:tblGrid>
                    <a:gridCol w="1656183"/>
                    <a:gridCol w="1277418"/>
                    <a:gridCol w="1602902"/>
                    <a:gridCol w="6696745"/>
                  </a:tblGrid>
                  <a:tr h="20952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电池类型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导电介质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266353">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固态氧化物燃料电池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82" marR="15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279992">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82" marR="15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09040">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6e</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3O</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882" marR="15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3" y="1124744"/>
              <a:ext cx="11233248" cy="2487041"/>
            </p:xfrm>
            <a:graphic>
              <a:graphicData uri="http://schemas.openxmlformats.org/drawingml/2006/table">
                <a:tbl>
                  <a:tblPr firstRow="1" firstCol="1" bandRow="1"/>
                  <a:tblGrid>
                    <a:gridCol w="1656183"/>
                    <a:gridCol w="1277418"/>
                    <a:gridCol w="1602902"/>
                    <a:gridCol w="6696745"/>
                  </a:tblGrid>
                  <a:tr h="20952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电池类型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导电介质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788035">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固态氧化物燃料电池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endParaRPr lang="zh-CN"/>
                        </a:p>
                      </a:txBody>
                      <a:tcPr marL="15882" marR="15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hMerge="1">
                      <a:tcPr/>
                    </a:tc>
                  </a:tr>
                  <a:tr h="788035">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5882" marR="15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r h="788035">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15882" marR="1588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99226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某燃料电池以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固体为电解质传递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，其基本结构如图甲所示，电池总反应可表示为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极通过固体酸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质传递到另一极。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极上发生的电极反应式是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rPr>
                  <a:t>            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极为负极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负极电极反应式为</a:t>
                </a:r>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4e</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4H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正极电极反应式为</a:t>
                </a:r>
                <a:r>
                  <a:rPr lang="en-US" altLang="zh-CN" b="1">
                    <a:solidFill>
                      <a:srgbClr val="000000"/>
                    </a:solidFill>
                    <a:latin typeface="Times New Roman" panose="02020603050405020304" pitchFamily="18" charset="0"/>
                    <a:ea typeface="宋体" panose="02010600030101010101" pitchFamily="2" charset="-122"/>
                  </a:rPr>
                  <a:t>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4e</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4H</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其中正极上的</a:t>
                </a:r>
                <a:r>
                  <a:rPr lang="en-US" altLang="zh-CN" b="1">
                    <a:solidFill>
                      <a:srgbClr val="000000"/>
                    </a:solidFill>
                    <a:latin typeface="Times New Roman" panose="02020603050405020304" pitchFamily="18" charset="0"/>
                    <a:ea typeface="宋体" panose="02010600030101010101" pitchFamily="2" charset="-122"/>
                  </a:rPr>
                  <a:t>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来自负极</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生成的</a:t>
                </a:r>
                <a:r>
                  <a:rPr lang="en-US" altLang="zh-CN" b="1">
                    <a:solidFill>
                      <a:srgbClr val="000000"/>
                    </a:solidFill>
                    <a:latin typeface="Times New Roman" panose="02020603050405020304" pitchFamily="18" charset="0"/>
                    <a:ea typeface="宋体" panose="02010600030101010101" pitchFamily="2" charset="-122"/>
                  </a:rPr>
                  <a:t>H</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992264"/>
              </a:xfrm>
              <a:blipFill rotWithShape="1">
                <a:blip r:embed="rId1"/>
                <a:stretch>
                  <a:fillRect l="-2" t="-623" r="1" b="-7698"/>
                </a:stretch>
              </a:blipFill>
            </p:spPr>
            <p:txBody>
              <a:bodyPr/>
              <a:lstStyle/>
              <a:p>
                <a:r>
                  <a:rPr lang="zh-CN" altLang="en-US">
                    <a:noFill/>
                  </a:rPr>
                  <a:t> </a:t>
                </a:r>
              </a:p>
            </p:txBody>
          </p:sp>
        </mc:Fallback>
      </mc:AlternateContent>
      <p:pic>
        <p:nvPicPr>
          <p:cNvPr id="5" name="24典例2.EPS" descr="id:2147492454;FounderCES"/>
          <p:cNvPicPr/>
          <p:nvPr/>
        </p:nvPicPr>
        <p:blipFill>
          <a:blip r:embed="rId2"/>
          <a:stretch>
            <a:fillRect/>
          </a:stretch>
        </p:blipFill>
        <p:spPr>
          <a:xfrm>
            <a:off x="513086" y="897095"/>
            <a:ext cx="1041346" cy="335260"/>
          </a:xfrm>
          <a:prstGeom prst="rect">
            <a:avLst/>
          </a:prstGeom>
        </p:spPr>
      </p:pic>
      <p:pic>
        <p:nvPicPr>
          <p:cNvPr id="6" name="b20.jpg" descr="id:2147492461;FounderCES"/>
          <p:cNvPicPr/>
          <p:nvPr/>
        </p:nvPicPr>
        <p:blipFill>
          <a:blip r:embed="rId3">
            <a:clrChange>
              <a:clrFrom>
                <a:srgbClr val="FFFFFE"/>
              </a:clrFrom>
              <a:clrTo>
                <a:srgbClr val="FFFFFE">
                  <a:alpha val="0"/>
                </a:srgbClr>
              </a:clrTo>
            </a:clrChange>
          </a:blip>
          <a:stretch>
            <a:fillRect/>
          </a:stretch>
        </p:blipFill>
        <p:spPr>
          <a:xfrm>
            <a:off x="7967414" y="1484784"/>
            <a:ext cx="3764973" cy="2183245"/>
          </a:xfrm>
          <a:prstGeom prst="rect">
            <a:avLst/>
          </a:prstGeom>
        </p:spPr>
      </p:pic>
      <p:sp>
        <p:nvSpPr>
          <p:cNvPr id="7" name="矩形 6"/>
          <p:cNvSpPr/>
          <p:nvPr/>
        </p:nvSpPr>
        <p:spPr>
          <a:xfrm>
            <a:off x="9191550" y="3654274"/>
            <a:ext cx="803425"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图甲</a:t>
            </a:r>
            <a:endParaRPr lang="zh-CN" altLang="zh-CN" sz="1200">
              <a:solidFill>
                <a:srgbClr val="000000"/>
              </a:solidFill>
              <a:cs typeface="Times New Roman" panose="02020603050405020304" pitchFamily="18" charset="0"/>
            </a:endParaRPr>
          </a:p>
        </p:txBody>
      </p:sp>
      <p:pic>
        <p:nvPicPr>
          <p:cNvPr id="8" name="24答案.EPS" descr="id:2147492048;FounderCES"/>
          <p:cNvPicPr/>
          <p:nvPr/>
        </p:nvPicPr>
        <p:blipFill>
          <a:blip r:embed="rId4"/>
          <a:stretch>
            <a:fillRect/>
          </a:stretch>
        </p:blipFill>
        <p:spPr>
          <a:xfrm>
            <a:off x="441816" y="3870442"/>
            <a:ext cx="704850" cy="251114"/>
          </a:xfrm>
          <a:prstGeom prst="rect">
            <a:avLst/>
          </a:prstGeom>
        </p:spPr>
      </p:pic>
      <p:pic>
        <p:nvPicPr>
          <p:cNvPr id="9" name="24解析.EPS" descr="id:2147492041;FounderCES"/>
          <p:cNvPicPr/>
          <p:nvPr/>
        </p:nvPicPr>
        <p:blipFill>
          <a:blip r:embed="rId5"/>
          <a:stretch>
            <a:fillRect/>
          </a:stretch>
        </p:blipFill>
        <p:spPr>
          <a:xfrm>
            <a:off x="455382" y="4555852"/>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782160"/>
              </a:xfrm>
            </p:spPr>
            <p:txBody>
              <a:bodyPr/>
              <a:lstStyle/>
              <a:p>
                <a:pPr hangingPunct="0">
                  <a:spcAft>
                    <a:spcPts val="0"/>
                  </a:spcAft>
                  <a:tabLst>
                    <a:tab pos="534670" algn="l"/>
                    <a:tab pos="5645150" algn="l"/>
                    <a:tab pos="9861550"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科学家制造出一种使用固体电解质的燃料电池，其效率更高，可用于航空航天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图乙所示装置中，以稀土金属材料作惰性电极，在两极上分别通入</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和空气，其中固体电解质是掺杂了</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ZrO</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固体，它在高温下能传导正极生成的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电极的名称为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据电流的方向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可判断</a:t>
                </a:r>
                <a:r>
                  <a:rPr lang="en-US" altLang="zh-CN" b="1">
                    <a:solidFill>
                      <a:srgbClr val="000000"/>
                    </a:solidFill>
                    <a:latin typeface="Times New Roman" panose="02020603050405020304" pitchFamily="18" charset="0"/>
                    <a:ea typeface="宋体" panose="02010600030101010101" pitchFamily="2" charset="-122"/>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电极为正极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电极为负极。</a:t>
                </a: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电极上的电极反应式为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rPr>
                  <a:t>           CH</a:t>
                </a:r>
                <a:r>
                  <a:rPr lang="en-US" altLang="zh-CN" b="1" baseline="-25000" smtClean="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4O</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8e</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2H</a:t>
                </a:r>
                <a:r>
                  <a:rPr lang="en-US" altLang="zh-CN" b="1" baseline="-25000" smtClean="0">
                    <a:solidFill>
                      <a:srgbClr val="000000"/>
                    </a:solidFill>
                    <a:latin typeface="Times New Roman" panose="02020603050405020304" pitchFamily="18" charset="0"/>
                    <a:ea typeface="宋体" panose="02010600030101010101" pitchFamily="2" charset="-122"/>
                  </a:rPr>
                  <a:t>2</a:t>
                </a:r>
                <a:r>
                  <a:rPr lang="en-US" altLang="zh-CN" b="1" smtClean="0">
                    <a:solidFill>
                      <a:srgbClr val="000000"/>
                    </a:solidFill>
                    <a:latin typeface="Times New Roman" panose="02020603050405020304" pitchFamily="18" charset="0"/>
                    <a:ea typeface="宋体" panose="02010600030101010101" pitchFamily="2" charset="-122"/>
                  </a:rPr>
                  <a:t>O</a:t>
                </a:r>
                <a:endParaRPr lang="en-US" altLang="zh-CN" b="1" smtClean="0">
                  <a:solidFill>
                    <a:srgbClr val="000000"/>
                  </a:solidFill>
                  <a:latin typeface="Times New Roman" panose="02020603050405020304" pitchFamily="18" charset="0"/>
                  <a:ea typeface="宋体" panose="02010600030101010101" pitchFamily="2" charset="-122"/>
                </a:endParaRPr>
              </a:p>
              <a:p>
                <a:pPr hangingPunct="0">
                  <a:lnSpc>
                    <a:spcPct val="135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正极通入空气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b="1">
                    <a:solidFill>
                      <a:srgbClr val="000000"/>
                    </a:solidFill>
                    <a:latin typeface="Times New Roman" panose="02020603050405020304" pitchFamily="18" charset="0"/>
                    <a:ea typeface="宋体" panose="02010600030101010101" pitchFamily="2" charset="-122"/>
                  </a:rPr>
                  <a:t>2O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8e</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4O</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在负极通入</a:t>
                </a:r>
                <a:r>
                  <a:rPr lang="en-US" altLang="zh-CN" b="1">
                    <a:solidFill>
                      <a:srgbClr val="000000"/>
                    </a:solidFill>
                    <a:latin typeface="Times New Roman" panose="02020603050405020304" pitchFamily="18" charset="0"/>
                    <a:ea typeface="宋体" panose="02010600030101010101" pitchFamily="2" charset="-122"/>
                  </a:rPr>
                  <a:t>CH</a:t>
                </a:r>
                <a:r>
                  <a:rPr lang="en-US" altLang="zh-CN" b="1" baseline="-25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b="1">
                    <a:solidFill>
                      <a:srgbClr val="000000"/>
                    </a:solidFill>
                    <a:latin typeface="Times New Roman" panose="02020603050405020304" pitchFamily="18" charset="0"/>
                    <a:ea typeface="宋体" panose="02010600030101010101" pitchFamily="2" charset="-122"/>
                  </a:rPr>
                  <a:t>CH</a:t>
                </a:r>
                <a:r>
                  <a:rPr lang="en-US" altLang="zh-CN" b="1" baseline="-25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4O</a:t>
                </a:r>
                <a:r>
                  <a:rPr lang="en-US" altLang="zh-CN" b="1" baseline="30000">
                    <a:solidFill>
                      <a:srgbClr val="000000"/>
                    </a:solidFill>
                    <a:latin typeface="Times New Roman" panose="02020603050405020304" pitchFamily="18" charset="0"/>
                    <a:ea typeface="宋体" panose="02010600030101010101" pitchFamily="2" charset="-122"/>
                  </a:rPr>
                  <a:t>2</a:t>
                </a:r>
                <a:r>
                  <a:rPr lang="zh-CN" altLang="zh-CN" b="1" baseline="30000">
                    <a:solidFill>
                      <a:srgbClr val="000000"/>
                    </a:solidFill>
                    <a:ea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8e</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782160"/>
              </a:xfrm>
              <a:blipFill rotWithShape="1">
                <a:blip r:embed="rId1"/>
                <a:stretch>
                  <a:fillRect l="-2" t="-11" r="1" b="-5021"/>
                </a:stretch>
              </a:blipFill>
            </p:spPr>
            <p:txBody>
              <a:bodyPr/>
              <a:lstStyle/>
              <a:p>
                <a:r>
                  <a:rPr lang="zh-CN" altLang="en-US">
                    <a:noFill/>
                  </a:rPr>
                  <a:t> </a:t>
                </a:r>
              </a:p>
            </p:txBody>
          </p:sp>
        </mc:Fallback>
      </mc:AlternateContent>
      <p:pic>
        <p:nvPicPr>
          <p:cNvPr id="5" name="kd527.jpg" descr="id:2147492468;FounderCES"/>
          <p:cNvPicPr/>
          <p:nvPr/>
        </p:nvPicPr>
        <p:blipFill>
          <a:blip r:embed="rId2">
            <a:clrChange>
              <a:clrFrom>
                <a:srgbClr val="FFFFFE"/>
              </a:clrFrom>
              <a:clrTo>
                <a:srgbClr val="FFFFFE">
                  <a:alpha val="0"/>
                </a:srgbClr>
              </a:clrTo>
            </a:clrChange>
          </a:blip>
          <a:stretch>
            <a:fillRect/>
          </a:stretch>
        </p:blipFill>
        <p:spPr>
          <a:xfrm>
            <a:off x="9030387" y="2492896"/>
            <a:ext cx="2537376" cy="2381513"/>
          </a:xfrm>
          <a:prstGeom prst="rect">
            <a:avLst/>
          </a:prstGeom>
        </p:spPr>
      </p:pic>
      <p:sp>
        <p:nvSpPr>
          <p:cNvPr id="6" name="矩形 5"/>
          <p:cNvSpPr/>
          <p:nvPr/>
        </p:nvSpPr>
        <p:spPr>
          <a:xfrm>
            <a:off x="9897362" y="4797152"/>
            <a:ext cx="803425"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图乙</a:t>
            </a:r>
            <a:endParaRPr lang="zh-CN" altLang="zh-CN" sz="1200">
              <a:solidFill>
                <a:srgbClr val="000000"/>
              </a:solidFill>
              <a:cs typeface="Times New Roman" panose="02020603050405020304" pitchFamily="18" charset="0"/>
            </a:endParaRPr>
          </a:p>
        </p:txBody>
      </p:sp>
      <p:pic>
        <p:nvPicPr>
          <p:cNvPr id="7" name="24答案.EPS" descr="id:2147492048;FounderCES"/>
          <p:cNvPicPr/>
          <p:nvPr/>
        </p:nvPicPr>
        <p:blipFill>
          <a:blip r:embed="rId3"/>
          <a:stretch>
            <a:fillRect/>
          </a:stretch>
        </p:blipFill>
        <p:spPr>
          <a:xfrm>
            <a:off x="441816" y="3166846"/>
            <a:ext cx="704850" cy="251114"/>
          </a:xfrm>
          <a:prstGeom prst="rect">
            <a:avLst/>
          </a:prstGeom>
        </p:spPr>
      </p:pic>
      <p:pic>
        <p:nvPicPr>
          <p:cNvPr id="8" name="24解析.EPS" descr="id:2147492041;FounderCES"/>
          <p:cNvPicPr/>
          <p:nvPr/>
        </p:nvPicPr>
        <p:blipFill>
          <a:blip r:embed="rId4"/>
          <a:stretch>
            <a:fillRect/>
          </a:stretch>
        </p:blipFill>
        <p:spPr>
          <a:xfrm>
            <a:off x="455382" y="3708406"/>
            <a:ext cx="677718" cy="241300"/>
          </a:xfrm>
          <a:prstGeom prst="rect">
            <a:avLst/>
          </a:prstGeom>
        </p:spPr>
      </p:pic>
      <p:pic>
        <p:nvPicPr>
          <p:cNvPr id="9" name="24答案.EPS" descr="id:2147492048;FounderCES"/>
          <p:cNvPicPr/>
          <p:nvPr/>
        </p:nvPicPr>
        <p:blipFill>
          <a:blip r:embed="rId3"/>
          <a:stretch>
            <a:fillRect/>
          </a:stretch>
        </p:blipFill>
        <p:spPr>
          <a:xfrm>
            <a:off x="423826" y="4797152"/>
            <a:ext cx="704850" cy="251114"/>
          </a:xfrm>
          <a:prstGeom prst="rect">
            <a:avLst/>
          </a:prstGeom>
        </p:spPr>
      </p:pic>
      <p:pic>
        <p:nvPicPr>
          <p:cNvPr id="10" name="24解析.EPS" descr="id:2147492041;FounderCES"/>
          <p:cNvPicPr/>
          <p:nvPr/>
        </p:nvPicPr>
        <p:blipFill>
          <a:blip r:embed="rId4"/>
          <a:stretch>
            <a:fillRect/>
          </a:stretch>
        </p:blipFill>
        <p:spPr>
          <a:xfrm>
            <a:off x="437392" y="5411322"/>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6647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铝电池性能优越，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电池可用作水下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电源，其原理如图丙所示。该电池反应的化学方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铝电池原理图可知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该电池的总反应式为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6Ag</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66478"/>
              </a:xfrm>
              <a:blipFill rotWithShape="1">
                <a:blip r:embed="rId1"/>
                <a:stretch>
                  <a:fillRect l="-2" t="-11" r="1" b="-373"/>
                </a:stretch>
              </a:blipFill>
            </p:spPr>
            <p:txBody>
              <a:bodyPr/>
              <a:lstStyle/>
              <a:p>
                <a:r>
                  <a:rPr lang="zh-CN" altLang="en-US">
                    <a:noFill/>
                  </a:rPr>
                  <a:t> </a:t>
                </a:r>
              </a:p>
            </p:txBody>
          </p:sp>
        </mc:Fallback>
      </mc:AlternateContent>
      <p:pic>
        <p:nvPicPr>
          <p:cNvPr id="3" name="b22.jpg" descr="id:2147492475;FounderCES"/>
          <p:cNvPicPr/>
          <p:nvPr/>
        </p:nvPicPr>
        <p:blipFill>
          <a:blip r:embed="rId2">
            <a:clrChange>
              <a:clrFrom>
                <a:srgbClr val="FFFFFE"/>
              </a:clrFrom>
              <a:clrTo>
                <a:srgbClr val="FFFFFE">
                  <a:alpha val="0"/>
                </a:srgbClr>
              </a:clrTo>
            </a:clrChange>
          </a:blip>
          <a:stretch>
            <a:fillRect/>
          </a:stretch>
        </p:blipFill>
        <p:spPr>
          <a:xfrm>
            <a:off x="4165978" y="1938034"/>
            <a:ext cx="3875599" cy="1917070"/>
          </a:xfrm>
          <a:prstGeom prst="rect">
            <a:avLst/>
          </a:prstGeom>
        </p:spPr>
      </p:pic>
      <p:sp>
        <p:nvSpPr>
          <p:cNvPr id="5" name="矩形 4"/>
          <p:cNvSpPr/>
          <p:nvPr/>
        </p:nvSpPr>
        <p:spPr>
          <a:xfrm>
            <a:off x="5501388" y="3833902"/>
            <a:ext cx="803425"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图丙</a:t>
            </a:r>
            <a:endParaRPr lang="zh-CN" altLang="zh-CN" sz="1200">
              <a:solidFill>
                <a:srgbClr val="000000"/>
              </a:solidFill>
              <a:cs typeface="Times New Roman" panose="02020603050405020304" pitchFamily="18" charset="0"/>
            </a:endParaRPr>
          </a:p>
        </p:txBody>
      </p:sp>
      <p:pic>
        <p:nvPicPr>
          <p:cNvPr id="6" name="24答案.EPS" descr="id:2147492048;FounderCES"/>
          <p:cNvPicPr/>
          <p:nvPr/>
        </p:nvPicPr>
        <p:blipFill>
          <a:blip r:embed="rId3"/>
          <a:stretch>
            <a:fillRect/>
          </a:stretch>
        </p:blipFill>
        <p:spPr>
          <a:xfrm>
            <a:off x="441816" y="4699266"/>
            <a:ext cx="704850" cy="251114"/>
          </a:xfrm>
          <a:prstGeom prst="rect">
            <a:avLst/>
          </a:prstGeom>
        </p:spPr>
      </p:pic>
      <p:pic>
        <p:nvPicPr>
          <p:cNvPr id="7" name="24解析.EPS" descr="id:2147492041;FounderCES"/>
          <p:cNvPicPr/>
          <p:nvPr/>
        </p:nvPicPr>
        <p:blipFill>
          <a:blip r:embed="rId4"/>
          <a:stretch>
            <a:fillRect/>
          </a:stretch>
        </p:blipFill>
        <p:spPr>
          <a:xfrm>
            <a:off x="455382" y="5301208"/>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2448272"/>
          </a:xfrm>
          <a:prstGeom prst="rect">
            <a:avLst/>
          </a:prstGeom>
        </p:spPr>
      </p:pic>
      <p:sp>
        <p:nvSpPr>
          <p:cNvPr id="5" name="内容占位符 4"/>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料电池中燃料可能为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正极通常为氧气或空气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负极的电极反应式不固定且相对复杂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而正极则相对固定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故可先写出总反应的离子方程式和正极的电极反应式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用总反应的离子方程式减去正极的电极反应式消去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即可得到负极的电极反应式。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496;FounderCES"/>
          <p:cNvPicPr/>
          <p:nvPr/>
        </p:nvPicPr>
        <p:blipFill>
          <a:blip r:embed="rId2"/>
          <a:stretch>
            <a:fillRect/>
          </a:stretch>
        </p:blipFill>
        <p:spPr>
          <a:xfrm>
            <a:off x="550590" y="904594"/>
            <a:ext cx="1479074" cy="345758"/>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3710" y="764704"/>
            <a:ext cx="11502992" cy="2664296"/>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答燃料电池题目的思维模型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503;FounderCES"/>
          <p:cNvPicPr/>
          <p:nvPr/>
        </p:nvPicPr>
        <p:blipFill>
          <a:blip r:embed="rId2"/>
          <a:stretch>
            <a:fillRect/>
          </a:stretch>
        </p:blipFill>
        <p:spPr>
          <a:xfrm>
            <a:off x="516086" y="899438"/>
            <a:ext cx="1527464" cy="334818"/>
          </a:xfrm>
          <a:prstGeom prst="rect">
            <a:avLst/>
          </a:prstGeom>
        </p:spPr>
      </p:pic>
      <p:pic>
        <p:nvPicPr>
          <p:cNvPr id="5" name="KD528.EPS" descr="id:2147492510;FounderCES"/>
          <p:cNvPicPr/>
          <p:nvPr/>
        </p:nvPicPr>
        <p:blipFill>
          <a:blip r:embed="rId3">
            <a:clrChange>
              <a:clrFrom>
                <a:srgbClr val="000000">
                  <a:alpha val="0"/>
                </a:srgbClr>
              </a:clrFrom>
              <a:clrTo>
                <a:srgbClr val="000000">
                  <a:alpha val="0"/>
                </a:srgbClr>
              </a:clrTo>
            </a:clrChange>
          </a:blip>
          <a:stretch>
            <a:fillRect/>
          </a:stretch>
        </p:blipFill>
        <p:spPr>
          <a:xfrm>
            <a:off x="2971636" y="1628800"/>
            <a:ext cx="6247141" cy="1567558"/>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解池阴、阳极及产物判断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电解池的阴、阳极的判断方法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2004;FounderCES"/>
          <p:cNvPicPr/>
          <p:nvPr/>
        </p:nvPicPr>
        <p:blipFill>
          <a:blip r:embed="rId1"/>
          <a:stretch>
            <a:fillRect/>
          </a:stretch>
        </p:blipFill>
        <p:spPr>
          <a:xfrm>
            <a:off x="499792" y="925084"/>
            <a:ext cx="932224" cy="327280"/>
          </a:xfrm>
          <a:prstGeom prst="rect">
            <a:avLst/>
          </a:prstGeom>
        </p:spPr>
      </p:pic>
      <p:pic>
        <p:nvPicPr>
          <p:cNvPr id="5" name="kd530.jpg" descr="id:2147492524;FounderCES"/>
          <p:cNvPicPr/>
          <p:nvPr/>
        </p:nvPicPr>
        <p:blipFill>
          <a:blip r:embed="rId2">
            <a:clrChange>
              <a:clrFrom>
                <a:srgbClr val="FFFFFE"/>
              </a:clrFrom>
              <a:clrTo>
                <a:srgbClr val="FFFFFE">
                  <a:alpha val="0"/>
                </a:srgbClr>
              </a:clrTo>
            </a:clrChange>
          </a:blip>
          <a:stretch>
            <a:fillRect/>
          </a:stretch>
        </p:blipFill>
        <p:spPr>
          <a:xfrm>
            <a:off x="3328511" y="2146300"/>
            <a:ext cx="5533390" cy="25654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电解时放电顺序和电极产物的判断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基本思路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31.jpg" descr="id:2147492531;FounderCES"/>
          <p:cNvPicPr/>
          <p:nvPr/>
        </p:nvPicPr>
        <p:blipFill>
          <a:blip r:embed="rId1">
            <a:clrChange>
              <a:clrFrom>
                <a:srgbClr val="FFFFFE"/>
              </a:clrFrom>
              <a:clrTo>
                <a:srgbClr val="FFFFFE">
                  <a:alpha val="0"/>
                </a:srgbClr>
              </a:clrTo>
            </a:clrChange>
          </a:blip>
          <a:stretch>
            <a:fillRect/>
          </a:stretch>
        </p:blipFill>
        <p:spPr>
          <a:xfrm>
            <a:off x="3502918" y="1907286"/>
            <a:ext cx="4844415" cy="1528445"/>
          </a:xfrm>
          <a:prstGeom prst="rect">
            <a:avLst/>
          </a:prstGeom>
        </p:spPr>
      </p:pic>
      <p:pic>
        <p:nvPicPr>
          <p:cNvPr id="4" name="kd532.jpg" descr="id:2147492538;FounderCES"/>
          <p:cNvPicPr/>
          <p:nvPr/>
        </p:nvPicPr>
        <p:blipFill>
          <a:blip r:embed="rId2">
            <a:clrChange>
              <a:clrFrom>
                <a:srgbClr val="FFFFFE"/>
              </a:clrFrom>
              <a:clrTo>
                <a:srgbClr val="FFFFFE">
                  <a:alpha val="0"/>
                </a:srgbClr>
              </a:clrTo>
            </a:clrChange>
          </a:blip>
          <a:stretch>
            <a:fillRect/>
          </a:stretch>
        </p:blipFill>
        <p:spPr>
          <a:xfrm>
            <a:off x="3542922" y="3789040"/>
            <a:ext cx="4764405" cy="79121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3710" y="764704"/>
            <a:ext cx="11502992" cy="1872208"/>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属活动性顺序中银以前的金属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作电极时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由于金属本身可以参与阳极反应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称为金属电极或活泼电极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金属活动性顺序中银以后的金属或非金属作电极时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称为惰性电极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主要有铂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、石墨等。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92545;FounderCES"/>
          <p:cNvPicPr/>
          <p:nvPr/>
        </p:nvPicPr>
        <p:blipFill>
          <a:blip r:embed="rId2"/>
          <a:stretch>
            <a:fillRect/>
          </a:stretch>
        </p:blipFill>
        <p:spPr>
          <a:xfrm>
            <a:off x="588094" y="917346"/>
            <a:ext cx="1612114" cy="31661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有盐桥的锌铜原电池的工作原理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78583" y="1484784"/>
              <a:ext cx="11233248" cy="4663440"/>
            </p:xfrm>
            <a:graphic>
              <a:graphicData uri="http://schemas.openxmlformats.org/drawingml/2006/table">
                <a:tbl>
                  <a:tblPr firstRow="1" firstCol="1" bandRow="1"/>
                  <a:tblGrid>
                    <a:gridCol w="1512167"/>
                    <a:gridCol w="5169368"/>
                    <a:gridCol w="455171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锌片逐渐溶解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铜片上有红色物质生成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电流表指针发生偏转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作负极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作正极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氧化反应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还原反应</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78583" y="1484784"/>
              <a:ext cx="11233248" cy="4663440"/>
            </p:xfrm>
            <a:graphic>
              <a:graphicData uri="http://schemas.openxmlformats.org/drawingml/2006/table">
                <a:tbl>
                  <a:tblPr firstRow="1" firstCol="1" bandRow="1"/>
                  <a:tblGrid>
                    <a:gridCol w="1512167"/>
                    <a:gridCol w="5169368"/>
                    <a:gridCol w="455171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锌片逐渐溶解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铜片上有红色物质生成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电流表指针发生偏转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作负极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作正极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1026" name="kd524a.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5159102" y="1675804"/>
            <a:ext cx="3425447" cy="21936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离子放电顺序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阴离子的放电顺序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阳离子的放电顺序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33.jpg" descr="id:2147492552;FounderCES"/>
          <p:cNvPicPr/>
          <p:nvPr/>
        </p:nvPicPr>
        <p:blipFill>
          <a:blip r:embed="rId1">
            <a:clrChange>
              <a:clrFrom>
                <a:srgbClr val="FFFFFE"/>
              </a:clrFrom>
              <a:clrTo>
                <a:srgbClr val="FFFFFE">
                  <a:alpha val="0"/>
                </a:srgbClr>
              </a:clrTo>
            </a:clrChange>
          </a:blip>
          <a:stretch>
            <a:fillRect/>
          </a:stretch>
        </p:blipFill>
        <p:spPr>
          <a:xfrm>
            <a:off x="3804468" y="1949799"/>
            <a:ext cx="4243479" cy="1263177"/>
          </a:xfrm>
          <a:prstGeom prst="rect">
            <a:avLst/>
          </a:prstGeom>
        </p:spPr>
      </p:pic>
      <p:pic>
        <p:nvPicPr>
          <p:cNvPr id="4" name="kd534.jpg" descr="id:2147492559;FounderCES"/>
          <p:cNvPicPr/>
          <p:nvPr/>
        </p:nvPicPr>
        <p:blipFill>
          <a:blip r:embed="rId2">
            <a:clrChange>
              <a:clrFrom>
                <a:srgbClr val="FFFFFE"/>
              </a:clrFrom>
              <a:clrTo>
                <a:srgbClr val="FFFFFE">
                  <a:alpha val="0"/>
                </a:srgbClr>
              </a:clrTo>
            </a:clrChange>
          </a:blip>
          <a:stretch>
            <a:fillRect/>
          </a:stretch>
        </p:blipFill>
        <p:spPr>
          <a:xfrm>
            <a:off x="2969449" y="4090783"/>
            <a:ext cx="6268657" cy="1939636"/>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433638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的合金材料广泛应用于航空航天、机械制造等领域。如图为水溶液中电解制备金属钴的装置示意图。下列说法正确的是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室溶液的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均增大</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室溶液质量理论上减少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移除两交换膜后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石墨电极上发生的反应不变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电解总反应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b="1">
                                <a:solidFill>
                                  <a:srgbClr val="000000"/>
                                </a:solidFill>
                                <a:latin typeface="+mn-ea"/>
                                <a:cs typeface="Times New Roman" panose="02020603050405020304" pitchFamily="18" charset="0"/>
                              </a:rPr>
                              <m:t>通电</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宋体" panose="02010600030101010101" pitchFamily="2" charset="-122"/>
                  </a:rPr>
                  <a:t>             D</a:t>
                </a:r>
                <a:endParaRPr lang="zh-CN" altLang="en-US" dirty="0"/>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4336380"/>
              </a:xfrm>
              <a:blipFill rotWithShape="1">
                <a:blip r:embed="rId1"/>
                <a:stretch>
                  <a:fillRect l="-2" t="-15" r="1" b="14"/>
                </a:stretch>
              </a:blipFill>
            </p:spPr>
            <p:txBody>
              <a:bodyPr/>
              <a:lstStyle/>
              <a:p>
                <a:r>
                  <a:rPr lang="zh-CN" altLang="en-US">
                    <a:noFill/>
                  </a:rPr>
                  <a:t> </a:t>
                </a:r>
              </a:p>
            </p:txBody>
          </p:sp>
        </mc:Fallback>
      </mc:AlternateContent>
      <p:pic>
        <p:nvPicPr>
          <p:cNvPr id="3" name="24典例3.EPS" descr="id:2147492019;FounderCES"/>
          <p:cNvPicPr/>
          <p:nvPr/>
        </p:nvPicPr>
        <p:blipFill>
          <a:blip r:embed="rId2"/>
          <a:stretch>
            <a:fillRect/>
          </a:stretch>
        </p:blipFill>
        <p:spPr>
          <a:xfrm>
            <a:off x="526041" y="940074"/>
            <a:ext cx="926785" cy="298607"/>
          </a:xfrm>
          <a:prstGeom prst="rect">
            <a:avLst/>
          </a:prstGeom>
        </p:spPr>
      </p:pic>
      <p:pic>
        <p:nvPicPr>
          <p:cNvPr id="5" name="24答案.EPS" descr="id:2147491990;FounderCES"/>
          <p:cNvPicPr/>
          <p:nvPr/>
        </p:nvPicPr>
        <p:blipFill>
          <a:blip r:embed="rId3"/>
          <a:stretch>
            <a:fillRect/>
          </a:stretch>
        </p:blipFill>
        <p:spPr>
          <a:xfrm>
            <a:off x="478582" y="4684364"/>
            <a:ext cx="745490" cy="265430"/>
          </a:xfrm>
          <a:prstGeom prst="rect">
            <a:avLst/>
          </a:prstGeom>
        </p:spPr>
      </p:pic>
      <p:pic>
        <p:nvPicPr>
          <p:cNvPr id="8" name="b26.jpg" descr="id:2147492573;FounderCES"/>
          <p:cNvPicPr/>
          <p:nvPr/>
        </p:nvPicPr>
        <p:blipFill>
          <a:blip r:embed="rId4">
            <a:clrChange>
              <a:clrFrom>
                <a:srgbClr val="FFFFFE"/>
              </a:clrFrom>
              <a:clrTo>
                <a:srgbClr val="FFFFFE">
                  <a:alpha val="0"/>
                </a:srgbClr>
              </a:clrTo>
            </a:clrChange>
          </a:blip>
          <a:stretch>
            <a:fillRect/>
          </a:stretch>
        </p:blipFill>
        <p:spPr>
          <a:xfrm>
            <a:off x="7874121" y="1914128"/>
            <a:ext cx="3837709" cy="2667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21695"/>
              </a:xfrm>
            </p:spPr>
            <p:txBody>
              <a:bodyPr/>
              <a:lstStyle/>
              <a:p>
                <a:pPr hangingPunct="0">
                  <a:lnSpc>
                    <a:spcPct val="120000"/>
                  </a:lnSpc>
                  <a:spcAft>
                    <a:spcPts val="0"/>
                  </a:spcAft>
                </a:pPr>
                <a:r>
                  <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该装置为电解池</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石墨电极为阳极</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水在</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pP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阳极失</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去电子发生氧化反应生成氧气和氢离子</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室中阳离子电荷数大于</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pP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氢离子通过阳离子交换膜由</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室向</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室移动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pP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为阴极</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钴离子在阴极得到电子发生还原反应生成钴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20000"/>
                  </a:lnSpc>
                  <a:spcAft>
                    <a:spcPts val="0"/>
                  </a:spcAft>
                </a:pP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室中阴离子电荷数大于阳离子电荷数</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氯离子通过阴离子交换膜由</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室向</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室移动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电极总反应式为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通电</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生成的氢离子通过阳离子交换膜由</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室向</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室移动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室中氢离子浓度增大</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阴极生成</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2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阳极有</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2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水参与反应</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室溶液质量理论上减少</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若移除离子交换膜</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氯离子的放电能力强于水</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氯离子会在阳极失去电子发生氧化反应生成氯气</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则移除离子交换膜</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石墨电极上的反应会发生变化</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a:t>
                </a:r>
                <a:r>
                  <a:rPr lang="zh-CN" altLang="zh-CN" sz="2200"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误</a:t>
                </a:r>
                <a:r>
                  <a:rPr lang="zh-CN"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电解总反应的离子方程式为</a:t>
                </a:r>
                <a:r>
                  <a:rPr lang="en-US"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sz="2200" b="1" spc="-9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spc="-9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sz="2000"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通电</m:t>
                            </m:r>
                          </m:e>
                        </m:bar>
                      </m:num>
                      <m:den>
                        <m:r>
                          <a:rPr lang="en-US" altLang="zh-CN" sz="2200" b="1" i="1" spc="-9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spc="-9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pc="-9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sz="2200" b="1" spc="-9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200" spc="-9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21695"/>
              </a:xfrm>
              <a:blipFill rotWithShape="1">
                <a:blip r:embed="rId1"/>
                <a:stretch>
                  <a:fillRect l="-2" t="-11" r="1" b="-2025"/>
                </a:stretch>
              </a:blipFill>
            </p:spPr>
            <p:txBody>
              <a:bodyPr/>
              <a:lstStyle/>
              <a:p>
                <a:r>
                  <a:rPr lang="zh-CN" altLang="en-US">
                    <a:noFill/>
                  </a:rPr>
                  <a:t> </a:t>
                </a:r>
              </a:p>
            </p:txBody>
          </p:sp>
        </mc:Fallback>
      </mc:AlternateContent>
      <p:pic>
        <p:nvPicPr>
          <p:cNvPr id="4" name="24解析.EPS" descr="id:2147492041;FounderCES"/>
          <p:cNvPicPr/>
          <p:nvPr/>
        </p:nvPicPr>
        <p:blipFill>
          <a:blip r:embed="rId2"/>
          <a:stretch>
            <a:fillRect/>
          </a:stretch>
        </p:blipFill>
        <p:spPr>
          <a:xfrm>
            <a:off x="532720" y="886281"/>
            <a:ext cx="677718" cy="241300"/>
          </a:xfrm>
          <a:prstGeom prst="rect">
            <a:avLst/>
          </a:prstGeom>
        </p:spPr>
      </p:pic>
      <p:pic>
        <p:nvPicPr>
          <p:cNvPr id="5" name="b26.jpg" descr="id:2147492573;FounderCES"/>
          <p:cNvPicPr/>
          <p:nvPr/>
        </p:nvPicPr>
        <p:blipFill>
          <a:blip r:embed="rId3">
            <a:clrChange>
              <a:clrFrom>
                <a:srgbClr val="FFFFFE"/>
              </a:clrFrom>
              <a:clrTo>
                <a:srgbClr val="FFFFFE">
                  <a:alpha val="0"/>
                </a:srgbClr>
              </a:clrTo>
            </a:clrChange>
          </a:blip>
          <a:stretch>
            <a:fillRect/>
          </a:stretch>
        </p:blipFill>
        <p:spPr>
          <a:xfrm>
            <a:off x="8255446" y="620688"/>
            <a:ext cx="3171660" cy="2204132"/>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4680520"/>
          </a:xfrm>
          <a:prstGeom prst="rect">
            <a:avLst/>
          </a:prstGeom>
        </p:spPr>
      </p:pic>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答电解类题目时首先判断阳极材料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确定是活性电极还是惰性电极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若为活泼电极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则电极材料本身失去电子生成金属阳离子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而溶液中所有阴离子不再放电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若为惰性电极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则按电解质溶液中阴离子的还原性顺序放电。电解池中阴、阳极的判断还可根据以下几个方面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594;FounderCES"/>
          <p:cNvPicPr/>
          <p:nvPr/>
        </p:nvPicPr>
        <p:blipFill>
          <a:blip r:embed="rId2"/>
          <a:stretch>
            <a:fillRect/>
          </a:stretch>
        </p:blipFill>
        <p:spPr>
          <a:xfrm>
            <a:off x="550590" y="915959"/>
            <a:ext cx="1440033" cy="315401"/>
          </a:xfrm>
          <a:prstGeom prst="rect">
            <a:avLst/>
          </a:prstGeom>
        </p:spPr>
      </p:pic>
      <p:pic>
        <p:nvPicPr>
          <p:cNvPr id="5" name="KD535.EPS" descr="id:2147492601;FounderCES"/>
          <p:cNvPicPr/>
          <p:nvPr/>
        </p:nvPicPr>
        <p:blipFill>
          <a:blip r:embed="rId3">
            <a:clrChange>
              <a:clrFrom>
                <a:srgbClr val="000000">
                  <a:alpha val="0"/>
                </a:srgbClr>
              </a:clrFrom>
              <a:clrTo>
                <a:srgbClr val="000000">
                  <a:alpha val="0"/>
                </a:srgbClr>
              </a:clrTo>
            </a:clrChange>
          </a:blip>
          <a:stretch>
            <a:fillRect/>
          </a:stretch>
        </p:blipFill>
        <p:spPr>
          <a:xfrm>
            <a:off x="3864912" y="3082900"/>
            <a:ext cx="4359564" cy="21463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解原理的应用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氯碱工业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4.EPS" descr="id:2147492055;FounderCES"/>
          <p:cNvPicPr/>
          <p:nvPr/>
        </p:nvPicPr>
        <p:blipFill>
          <a:blip r:embed="rId1"/>
          <a:stretch>
            <a:fillRect/>
          </a:stretch>
        </p:blipFill>
        <p:spPr>
          <a:xfrm>
            <a:off x="533656" y="925654"/>
            <a:ext cx="886901" cy="311536"/>
          </a:xfrm>
          <a:prstGeom prst="rect">
            <a:avLst/>
          </a:prstGeom>
        </p:spPr>
      </p:pic>
      <p:pic>
        <p:nvPicPr>
          <p:cNvPr id="4" name="kd536.jpg" descr="id:2147492615;FounderCES"/>
          <p:cNvPicPr/>
          <p:nvPr/>
        </p:nvPicPr>
        <p:blipFill>
          <a:blip r:embed="rId2">
            <a:clrChange>
              <a:clrFrom>
                <a:srgbClr val="FFFFFE"/>
              </a:clrFrom>
              <a:clrTo>
                <a:srgbClr val="FFFFFE">
                  <a:alpha val="0"/>
                </a:srgbClr>
              </a:clrTo>
            </a:clrChange>
          </a:blip>
          <a:stretch>
            <a:fillRect/>
          </a:stretch>
        </p:blipFill>
        <p:spPr>
          <a:xfrm>
            <a:off x="3735357" y="1988840"/>
            <a:ext cx="4648777" cy="2344882"/>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3" y="980728"/>
              <a:ext cx="11233248" cy="4169284"/>
            </p:xfrm>
            <a:graphic>
              <a:graphicData uri="http://schemas.openxmlformats.org/drawingml/2006/table">
                <a:tbl>
                  <a:tblPr firstRow="1" firstCol="1" bandRow="1"/>
                  <a:tblGrid>
                    <a:gridCol w="2075904"/>
                    <a:gridCol w="3289095"/>
                    <a:gridCol w="586824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主要离子移动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移向阳极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透过阳离子交换膜移向阴极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电极反应式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浓度越来越大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gridSpan="2">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总反应为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2NaCl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通电</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装置的优点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能防止阴极产生的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和阳极产生的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混合而引起爆炸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能避免</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作用生成</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NaClO</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而影响烧碱的质量</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4" name="表格 3"/>
              <p:cNvGraphicFramePr>
                <a:graphicFrameLocks noGrp="1"/>
              </p:cNvGraphicFramePr>
              <p:nvPr/>
            </p:nvGraphicFramePr>
            <p:xfrm>
              <a:off x="478583" y="980728"/>
              <a:ext cx="11233248" cy="4169284"/>
            </p:xfrm>
            <a:graphic>
              <a:graphicData uri="http://schemas.openxmlformats.org/drawingml/2006/table">
                <a:tbl>
                  <a:tblPr firstRow="1" firstCol="1" bandRow="1"/>
                  <a:tblGrid>
                    <a:gridCol w="2075904"/>
                    <a:gridCol w="3289095"/>
                    <a:gridCol w="586824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主要离子移动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移向阳极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透过阳离子交换膜移向阴极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电极反应式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浓度越来越大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58520">
                    <a:tc vMerge="1">
                      <a:tcPr/>
                    </a:tc>
                    <a:tc gridSpan="2">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装置的优点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能防止阴极产生的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和阳极产生的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混合而引起爆炸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能避免</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作用生成</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NaClO</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而影响烧碱的质量</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5585"/>
          </a:xfrm>
        </p:spPr>
        <p:txBody>
          <a:bodyPr/>
          <a:lstStyle/>
          <a:p>
            <a:pPr hangingPunct="0">
              <a:spcAft>
                <a:spcPts val="0"/>
              </a:spcAf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电镀池与电解精炼池的区别与联系</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2" y="1340768"/>
              <a:ext cx="11233248" cy="4333113"/>
            </p:xfrm>
            <a:graphic>
              <a:graphicData uri="http://schemas.openxmlformats.org/drawingml/2006/table">
                <a:tbl>
                  <a:tblPr firstRow="1" firstCol="1" bandRow="1"/>
                  <a:tblGrid>
                    <a:gridCol w="1296317"/>
                    <a:gridCol w="4752355"/>
                    <a:gridCol w="5184576"/>
                  </a:tblGrid>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电镀池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电解精炼池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0424">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在某些金属表面镀上一层其他金属或合金</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利用电解原理提纯金属</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以铁上镀铜为例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以电解精炼铜为例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阳极材料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粗铜</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含锌、银、金等杂质</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阴极材料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5064">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阳极反应</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0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0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0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02139">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阴极反应</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0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2e</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95933">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a:t>
                          </a:r>
                          <a:r>
                            <a:rPr lang="zh-CN" sz="20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质溶</a:t>
                          </a: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液</a:t>
                          </a:r>
                          <a:r>
                            <a:rPr lang="zh-CN" sz="20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及其</a:t>
                          </a: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硫酸铜溶液保持不变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反应后硫酸铜溶液中混有</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0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浓度减小</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电镀池和电解精炼池是特定条件下的电解池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4" name="表格 3"/>
              <p:cNvGraphicFramePr>
                <a:graphicFrameLocks noGrp="1"/>
              </p:cNvGraphicFramePr>
              <p:nvPr/>
            </p:nvGraphicFramePr>
            <p:xfrm>
              <a:off x="478582" y="1340768"/>
              <a:ext cx="11233248" cy="4333113"/>
            </p:xfrm>
            <a:graphic>
              <a:graphicData uri="http://schemas.openxmlformats.org/drawingml/2006/table">
                <a:tbl>
                  <a:tblPr firstRow="1" firstCol="1" bandRow="1"/>
                  <a:tblGrid>
                    <a:gridCol w="1296317"/>
                    <a:gridCol w="4752355"/>
                    <a:gridCol w="5184576"/>
                  </a:tblGrid>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电镀池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电解精炼池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0424">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在某些金属表面镀上一层其他金属或合金</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利用电解原理提纯金属</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以铁上镀铜为例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以电解精炼铜为例</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阳极材料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粗铜</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含锌、银、金等杂质</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阴极材料</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镀件</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67690">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阳极反应</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567690">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阴极反应</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995933">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电解</a:t>
                          </a:r>
                          <a:r>
                            <a:rPr lang="zh-CN" sz="20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质溶</a:t>
                          </a: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液</a:t>
                          </a:r>
                          <a:r>
                            <a:rPr lang="zh-CN" sz="20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及其</a:t>
                          </a: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硫酸铜溶液保持不变</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反应后硫酸铜溶液中混有</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0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浓度减小</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1978">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电镀池和电解精炼池是特定条件下的电解池</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345" marR="4034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104456"/>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解原理应用中的易错点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误认为氯碱工业中两个室中的原料均为饱和食盐水。氯碱工业中两极室放入的原料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阳极室是精制后的饱和食盐水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阴极室是稀</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误认为在金属活动性顺序表中排在氢前面的金属阳离子一定不能放电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如在镀件上镀锌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电解质溶液应是含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在阴极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得电子生成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误认为粗铜精炼时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阴极增重与阳极减重相等。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易错辨析.EPS" descr="id:2147492638;FounderCES"/>
          <p:cNvPicPr/>
          <p:nvPr/>
        </p:nvPicPr>
        <p:blipFill>
          <a:blip r:embed="rId2"/>
          <a:stretch>
            <a:fillRect/>
          </a:stretch>
        </p:blipFill>
        <p:spPr>
          <a:xfrm>
            <a:off x="555089" y="926271"/>
            <a:ext cx="1530141" cy="316611"/>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图为阳离子交换膜法电解饱和食盐水的原理示意图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所用电极均为惰性电极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阳离子交换膜只允许阳离子和水分子通过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口逸出的气体是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口加入含少量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的水溶液以增强导电性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标准状况下每生成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 LCl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便产生</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molNaOH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通电一段时间后加入适量盐酸可以使电解质溶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复到通电前的浓</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度</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2645;FounderCES"/>
          <p:cNvPicPr/>
          <p:nvPr/>
        </p:nvPicPr>
        <p:blipFill>
          <a:blip r:embed="rId1"/>
          <a:stretch>
            <a:fillRect/>
          </a:stretch>
        </p:blipFill>
        <p:spPr>
          <a:xfrm>
            <a:off x="502351" y="946224"/>
            <a:ext cx="874831" cy="281814"/>
          </a:xfrm>
          <a:prstGeom prst="rect">
            <a:avLst/>
          </a:prstGeom>
        </p:spPr>
      </p:pic>
      <p:pic>
        <p:nvPicPr>
          <p:cNvPr id="4" name="kd537.jpg" descr="id:2147492652;FounderCES"/>
          <p:cNvPicPr/>
          <p:nvPr/>
        </p:nvPicPr>
        <p:blipFill>
          <a:blip r:embed="rId2"/>
          <a:stretch>
            <a:fillRect/>
          </a:stretch>
        </p:blipFill>
        <p:spPr>
          <a:xfrm>
            <a:off x="7988177" y="2033256"/>
            <a:ext cx="2711577" cy="2191195"/>
          </a:xfrm>
          <a:prstGeom prst="rect">
            <a:avLst/>
          </a:prstGeom>
        </p:spPr>
      </p:pic>
      <p:pic>
        <p:nvPicPr>
          <p:cNvPr id="5" name="24答案.EPS" descr="id:2147492048;FounderCES"/>
          <p:cNvPicPr/>
          <p:nvPr/>
        </p:nvPicPr>
        <p:blipFill>
          <a:blip r:embed="rId3"/>
          <a:stretch>
            <a:fillRect/>
          </a:stretch>
        </p:blipFill>
        <p:spPr>
          <a:xfrm>
            <a:off x="441816" y="4808192"/>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85079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的移动方向</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可以确定左边电极为阳极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右边电极为阴极。阴极发生还原反应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口逸出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口应补充水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同时加入少量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以增强溶液导电性。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口得到氢氧化钠浓溶液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电解饱和食盐水的化学方程式为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通电</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标准状况下生成</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 LCl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molCl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通电过程中减少的是氢气和氯气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且二者物质的量之比为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因此补充适量的氯化氢气体可以使电解质溶液恢复到通电前的浓度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850798"/>
              </a:xfrm>
              <a:blipFill rotWithShape="1">
                <a:blip r:embed="rId1"/>
                <a:stretch>
                  <a:fillRect l="-2" t="-808" r="1" b="4"/>
                </a:stretch>
              </a:blipFill>
            </p:spPr>
            <p:txBody>
              <a:bodyPr/>
              <a:lstStyle/>
              <a:p>
                <a:r>
                  <a:rPr lang="zh-CN" altLang="en-US">
                    <a:noFill/>
                  </a:rPr>
                  <a:t> </a:t>
                </a:r>
              </a:p>
            </p:txBody>
          </p:sp>
        </mc:Fallback>
      </mc:AlternateContent>
      <p:pic>
        <p:nvPicPr>
          <p:cNvPr id="5" name="24解析.EPS" descr="id:2147492041;FounderCES"/>
          <p:cNvPicPr/>
          <p:nvPr/>
        </p:nvPicPr>
        <p:blipFill>
          <a:blip r:embed="rId2"/>
          <a:stretch>
            <a:fillRect/>
          </a:stretch>
        </p:blipFill>
        <p:spPr>
          <a:xfrm>
            <a:off x="457376" y="980728"/>
            <a:ext cx="677718" cy="2413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78583" y="1056935"/>
              <a:ext cx="11233248" cy="3956431"/>
            </p:xfrm>
            <a:graphic>
              <a:graphicData uri="http://schemas.openxmlformats.org/drawingml/2006/table">
                <a:tbl>
                  <a:tblPr firstRow="1" firstCol="1" bandRow="1"/>
                  <a:tblGrid>
                    <a:gridCol w="2132070"/>
                    <a:gridCol w="910117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电子流向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经外电路流向正极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移方向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di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阳离子移向正极、阴离子移向负极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盐桥中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移向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移向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盐桥</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形成闭合回路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平衡两侧溶液的电荷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使溶液保持电中性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避免电极与电解质溶液直接接触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减少电流的衰减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78583" y="1056935"/>
              <a:ext cx="11233248" cy="3956431"/>
            </p:xfrm>
            <a:graphic>
              <a:graphicData uri="http://schemas.openxmlformats.org/drawingml/2006/table">
                <a:tbl>
                  <a:tblPr firstRow="1" firstCol="1" bandRow="1"/>
                  <a:tblGrid>
                    <a:gridCol w="2132070"/>
                    <a:gridCol w="9101178"/>
                  </a:tblGrid>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总反应式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电子流向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负极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经外电路流向正极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移方向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di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阳离子移向正极、阴离子移向负极</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盐桥中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移向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移向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盐桥</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形成闭合回路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平衡两侧溶液的电荷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使溶液保持电中性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避免电极与电解质溶液直接接触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减少电流的衰减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3960440"/>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六点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突破电解原理应用类题目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明确一个原理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分清两个电极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阴极、阳极。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剖析离子移动方向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阳离子移向阴极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阴离子移向阳极。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注意放电顺序。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书写电极反应式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注意得失电子守恒。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联系题干信息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正确判断产物。</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673;FounderCES"/>
          <p:cNvPicPr/>
          <p:nvPr/>
        </p:nvPicPr>
        <p:blipFill>
          <a:blip r:embed="rId2"/>
          <a:stretch>
            <a:fillRect/>
          </a:stretch>
        </p:blipFill>
        <p:spPr>
          <a:xfrm>
            <a:off x="550590" y="891468"/>
            <a:ext cx="1617980" cy="35433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关电解的计算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有关电解计算的原则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阳极失去的电子数等于阴极得到的电子数。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串联电路中通过各电解池的电子总数相等。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电源输出的电子总数和电解池中转移的电子总数相等。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5.EPS" descr="id:2147492118;FounderCES"/>
          <p:cNvPicPr/>
          <p:nvPr/>
        </p:nvPicPr>
        <p:blipFill>
          <a:blip r:embed="rId1"/>
          <a:stretch>
            <a:fillRect/>
          </a:stretch>
        </p:blipFill>
        <p:spPr>
          <a:xfrm>
            <a:off x="580444" y="915401"/>
            <a:ext cx="935759" cy="328468"/>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有关电解计算的方法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538.jpg" descr="id:2147492687;FounderCES"/>
          <p:cNvPicPr/>
          <p:nvPr/>
        </p:nvPicPr>
        <p:blipFill>
          <a:blip r:embed="rId1">
            <a:clrChange>
              <a:clrFrom>
                <a:srgbClr val="FFFFFE"/>
              </a:clrFrom>
              <a:clrTo>
                <a:srgbClr val="FFFFFE">
                  <a:alpha val="0"/>
                </a:srgbClr>
              </a:clrTo>
            </a:clrChange>
          </a:blip>
          <a:stretch>
            <a:fillRect/>
          </a:stretch>
        </p:blipFill>
        <p:spPr>
          <a:xfrm>
            <a:off x="3015919" y="1636145"/>
            <a:ext cx="6101773" cy="3027218"/>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图所示，若电解</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时，测得铜电极的质量增加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2.16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极增重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银在铜极上析出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则铜极为阴极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endParaRPr lang="zh-CN" altLang="en-US"/>
          </a:p>
        </p:txBody>
      </p:sp>
      <p:pic>
        <p:nvPicPr>
          <p:cNvPr id="4" name="24典例5.EPS" descr="id:2147492125;FounderCES"/>
          <p:cNvPicPr/>
          <p:nvPr/>
        </p:nvPicPr>
        <p:blipFill>
          <a:blip r:embed="rId1"/>
          <a:stretch>
            <a:fillRect/>
          </a:stretch>
        </p:blipFill>
        <p:spPr>
          <a:xfrm>
            <a:off x="529555" y="908720"/>
            <a:ext cx="1019464" cy="328468"/>
          </a:xfrm>
          <a:prstGeom prst="rect">
            <a:avLst/>
          </a:prstGeom>
        </p:spPr>
      </p:pic>
      <p:pic>
        <p:nvPicPr>
          <p:cNvPr id="7" name="24答案.EPS" descr="id:2147492048;FounderCES"/>
          <p:cNvPicPr/>
          <p:nvPr/>
        </p:nvPicPr>
        <p:blipFill>
          <a:blip r:embed="rId2"/>
          <a:stretch>
            <a:fillRect/>
          </a:stretch>
        </p:blipFill>
        <p:spPr>
          <a:xfrm>
            <a:off x="529555" y="5364590"/>
            <a:ext cx="704850" cy="251114"/>
          </a:xfrm>
          <a:prstGeom prst="rect">
            <a:avLst/>
          </a:prstGeom>
        </p:spPr>
      </p:pic>
      <p:pic>
        <p:nvPicPr>
          <p:cNvPr id="6" name="kd539.jpg" descr="id:2147492701;FounderCES"/>
          <p:cNvPicPr/>
          <p:nvPr/>
        </p:nvPicPr>
        <p:blipFill>
          <a:blip r:embed="rId3">
            <a:clrChange>
              <a:clrFrom>
                <a:srgbClr val="FFFFFE"/>
              </a:clrFrom>
              <a:clrTo>
                <a:srgbClr val="FFFFFE">
                  <a:alpha val="0"/>
                </a:srgbClr>
              </a:clrTo>
            </a:clrChange>
          </a:blip>
          <a:stretch>
            <a:fillRect/>
          </a:stretch>
        </p:blipFill>
        <p:spPr>
          <a:xfrm>
            <a:off x="3646934" y="1484784"/>
            <a:ext cx="4061460" cy="2974975"/>
          </a:xfrm>
          <a:prstGeom prst="rect">
            <a:avLst/>
          </a:prstGeom>
        </p:spPr>
      </p:pic>
      <p:pic>
        <p:nvPicPr>
          <p:cNvPr id="9" name="24解析.EPS" descr="id:2147492041;FounderCES"/>
          <p:cNvPicPr/>
          <p:nvPr/>
        </p:nvPicPr>
        <p:blipFill>
          <a:blip r:embed="rId4"/>
          <a:stretch>
            <a:fillRect/>
          </a:stretch>
        </p:blipFill>
        <p:spPr>
          <a:xfrm>
            <a:off x="520944" y="5898126"/>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答案.EPS" descr="id:2147492048;FounderCES"/>
          <p:cNvPicPr/>
          <p:nvPr/>
        </p:nvPicPr>
        <p:blipFill>
          <a:blip r:embed="rId1"/>
          <a:stretch>
            <a:fillRect/>
          </a:stretch>
        </p:blipFill>
        <p:spPr>
          <a:xfrm>
            <a:off x="453669" y="2069474"/>
            <a:ext cx="704850" cy="251114"/>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中共收集到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 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气体，溶液体积为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电解前后溶液的体积变化忽略不计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，则通电前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0.025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kd539.jpg" descr="id:2147492701;FounderCES"/>
          <p:cNvPicPr/>
          <p:nvPr/>
        </p:nvPicPr>
        <p:blipFill>
          <a:blip r:embed="rId2"/>
          <a:stretch>
            <a:fillRect/>
          </a:stretch>
        </p:blipFill>
        <p:spPr>
          <a:xfrm>
            <a:off x="4006974" y="1950830"/>
            <a:ext cx="4061460" cy="29749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24解析.EPS" descr="id:2147492041;FounderCES"/>
          <p:cNvPicPr/>
          <p:nvPr/>
        </p:nvPicPr>
        <p:blipFill>
          <a:blip r:embed="rId1"/>
          <a:stretch>
            <a:fillRect/>
          </a:stretch>
        </p:blipFill>
        <p:spPr>
          <a:xfrm>
            <a:off x="516722" y="1171351"/>
            <a:ext cx="677718" cy="2413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93565"/>
                <a:ext cx="11485848" cy="4576189"/>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电极上的电极反应式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铜极增重</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2.16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析出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线路中通过</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中产生的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112 mL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中共收集到</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 mL</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标准状况下</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中阴极</a:t>
                </a:r>
                <a:r>
                  <a:rPr lang="zh-CN"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endParaRPr lang="en-US" altLang="zh-CN" b="1"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spc="-10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得电子发生还原反应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反应完</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wavy" baseline="30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再得电子发生还原反应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即也产生了</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112 mLH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则通过</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已完全被还原。由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𝟎𝟎𝟓</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93565"/>
                <a:ext cx="11485848" cy="4576189"/>
              </a:xfrm>
              <a:blipFill rotWithShape="1">
                <a:blip r:embed="rId2"/>
                <a:stretch>
                  <a:fillRect l="-2" t="-669" r="1" b="-4277"/>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2304256"/>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关电解计算的步骤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正确书写电极反应式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要注意阳极材料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溶液中有多种离子共存时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要确定放电离子的先后顺序。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最后根据得失电子守恒进行相关的计算。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722;FounderCES"/>
          <p:cNvPicPr/>
          <p:nvPr/>
        </p:nvPicPr>
        <p:blipFill>
          <a:blip r:embed="rId2"/>
          <a:stretch>
            <a:fillRect/>
          </a:stretch>
        </p:blipFill>
        <p:spPr>
          <a:xfrm>
            <a:off x="613972" y="925972"/>
            <a:ext cx="1449385" cy="31773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800200"/>
          </a:xfrm>
          <a:prstGeom prst="rect">
            <a:avLst/>
          </a:prstGeom>
        </p:spPr>
      </p:pic>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液中不存在电子的移动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外电路中没有离子的移动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记忆口诀为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电子不下水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离子不上岸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。原电池输出电能的能力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取决于组成原电池的反应物的氧化还原能力。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253;FounderCES"/>
          <p:cNvPicPr/>
          <p:nvPr/>
        </p:nvPicPr>
        <p:blipFill>
          <a:blip r:embed="rId2"/>
          <a:stretch>
            <a:fillRect/>
          </a:stretch>
        </p:blipFill>
        <p:spPr>
          <a:xfrm>
            <a:off x="550590" y="924490"/>
            <a:ext cx="1606393" cy="31540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2156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学电源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一次电池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性锌锰电池是常见的一次电池，负极是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。电极反应如下：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21568"/>
              </a:xfrm>
              <a:blipFill rotWithShape="1">
                <a:blip r:embed="rId1"/>
                <a:stretch>
                  <a:fillRect l="-2" t="-15" r="1" b="-7940"/>
                </a:stretch>
              </a:blipFill>
            </p:spPr>
            <p:txBody>
              <a:bodyPr/>
              <a:lstStyle/>
              <a:p>
                <a:r>
                  <a:rPr lang="zh-CN" altLang="en-US">
                    <a:noFill/>
                  </a:rPr>
                  <a:t> </a:t>
                </a:r>
              </a:p>
            </p:txBody>
          </p:sp>
        </mc:Fallback>
      </mc:AlternateContent>
      <p:pic>
        <p:nvPicPr>
          <p:cNvPr id="3" name="知识点2.EPS" descr="id:2147491700;FounderCES"/>
          <p:cNvPicPr/>
          <p:nvPr/>
        </p:nvPicPr>
        <p:blipFill>
          <a:blip r:embed="rId2"/>
          <a:stretch>
            <a:fillRect/>
          </a:stretch>
        </p:blipFill>
        <p:spPr>
          <a:xfrm>
            <a:off x="478582" y="908720"/>
            <a:ext cx="1240155" cy="32956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二次电池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酸蓄电池是常见的二次电池，负极是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，电解质溶液是稀硫酸。放电时的电极反应如下：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o4.jpg" descr="id:2147492267;FounderCES"/>
          <p:cNvPicPr/>
          <p:nvPr/>
        </p:nvPicPr>
        <p:blipFill>
          <a:blip r:embed="rId1">
            <a:clrChange>
              <a:clrFrom>
                <a:srgbClr val="FFFFFE"/>
              </a:clrFrom>
              <a:clrTo>
                <a:srgbClr val="FFFFFE">
                  <a:alpha val="0"/>
                </a:srgbClr>
              </a:clrTo>
            </a:clrChange>
          </a:blip>
          <a:stretch>
            <a:fillRect/>
          </a:stretch>
        </p:blipFill>
        <p:spPr>
          <a:xfrm>
            <a:off x="3075650" y="2529424"/>
            <a:ext cx="5531847" cy="356387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800200"/>
          </a:xfrm>
          <a:prstGeom prst="rect">
            <a:avLst/>
          </a:prstGeom>
        </p:spPr>
      </p:pic>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充电电池充电时原来的负极发生还原反应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生成原来消耗的物质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即作阴极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连接电源的负极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原来的正极连接电源的正极作阳极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简记为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负连负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正连正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274;FounderCES"/>
          <p:cNvPicPr/>
          <p:nvPr/>
        </p:nvPicPr>
        <p:blipFill>
          <a:blip r:embed="rId2"/>
          <a:stretch>
            <a:fillRect/>
          </a:stretch>
        </p:blipFill>
        <p:spPr>
          <a:xfrm>
            <a:off x="550590" y="924021"/>
            <a:ext cx="1659387" cy="32615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9574</Words>
  <Application>WPS 演示</Application>
  <PresentationFormat>自定义</PresentationFormat>
  <Paragraphs>627</Paragraphs>
  <Slides>56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56</vt:i4>
      </vt:variant>
    </vt:vector>
  </HeadingPairs>
  <TitlesOfParts>
    <vt:vector size="68"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414</cp:revision>
  <dcterms:created xsi:type="dcterms:W3CDTF">2020-11-06T05:24:00Z</dcterms:created>
  <dcterms:modified xsi:type="dcterms:W3CDTF">2025-09-01T05:50:59Z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0D72EF6194C04C88B08A682A36A3E0CA_12</vt:lpwstr>
  </property>
</Properties>
</file>